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Lst>
  <p:notesMasterIdLst>
    <p:notesMasterId r:id="rId6"/>
  </p:notesMasterIdLst>
  <p:sldIdLst>
    <p:sldId id="256" r:id="rId7"/>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03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11" d="100"/>
          <a:sy n="111" d="100"/>
        </p:scale>
        <p:origin x="59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~30 seconds.</a:t>
            </a:r>
          </a:p>
          <a:p/>
          <a:p>
            <a:r>
              <a:rPr sz="1200">
                <a:latin typeface="Calibri"/>
              </a:rPr>
              <a:t>Good afternoon. My name is Walter van der Heiden, I run VDH Informatica, and I spend my days inside model-driven development — mostly IBM Rhapsody, SysML and UML, for embedded systems.</a:t>
            </a:r>
          </a:p>
          <a:p/>
          <a:p>
            <a:r>
              <a:rPr sz="1200">
                <a:latin typeface="Calibri"/>
              </a:rPr>
              <a:t>This is the opening talk of the session, so let me tell you what I am going to do with it. I am not going to sell you anything, and I am not going to tell you AI is either a miracle or a disaster. I want to make one argument: that as AI takes over more of the writing, the model becomes the thing you actually read. And I want to show you that working.</a:t>
            </a:r>
          </a:p>
          <a:p/>
          <a:p>
            <a:r>
              <a:rPr sz="1200">
                <a:latin typeface="Calibri"/>
              </a:rPr>
              <a:t>Thirty minutes, including a live demo at the end.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~2 minutes.</a:t>
            </a:r>
          </a:p>
          <a:p/>
          <a:p>
            <a:r>
              <a:rPr sz="1200">
                <a:latin typeface="Calibri"/>
              </a:rPr>
              <a:t>Before I talk about AI, I want to spend two minutes on the fact that we are very bad at this.</a:t>
            </a:r>
          </a:p>
          <a:p/>
          <a:p>
            <a:r>
              <a:rPr sz="1200">
                <a:latin typeface="Calibri"/>
              </a:rPr>
              <a:t>1865. Britain passes a law that says a self-propelled vehicle needs three crew, and one of them has to walk sixty yards in front of it carrying a red flag. Two miles an hour in town. That law stood until 1878, and the speed limit did not become anything like reasonable until 1896.</a:t>
            </a:r>
          </a:p>
          <a:p/>
          <a:p>
            <a:r>
              <a:rPr sz="1200">
                <a:latin typeface="Calibri"/>
              </a:rPr>
              <a:t>1881. A solicitor in Leeds writes that his telephone is almost useless, because it takes him longer to talk through it than to walk to the office. Read that again — he is not being stupid. He is doing a time-and-motion study, and for his workflow, in 1881, with the exchange he had, he is probably right.</a:t>
            </a:r>
          </a:p>
          <a:p/>
          <a:p>
            <a:r>
              <a:rPr sz="1200">
                <a:latin typeface="Calibri"/>
              </a:rPr>
              <a:t>1995. Bob Metcalfe — the man who invented Ethernet, not a journalist — predicts the internet will collapse the following year. He later put the column in a blender and ate it on stage, which I respect enormously.</a:t>
            </a:r>
          </a:p>
          <a:p/>
          <a:p>
            <a:r>
              <a:rPr sz="1200">
                <a:latin typeface="Calibri"/>
              </a:rPr>
              <a:t>2007. Ballmer on the iPhone. No chance of significant market share.</a:t>
            </a:r>
          </a:p>
          <a:p/>
          <a:p>
            <a:r>
              <a:rPr sz="1200">
                <a:latin typeface="Calibri"/>
              </a:rPr>
              <a:t>Here is the thing I want you to hold on to: none of these people were fools. They were experts, reasoning from what they could see. That is exactly the position we are all in this afternoon.</a:t>
            </a:r>
          </a:p>
          <a:p/>
          <a:p>
            <a:r>
              <a:rPr sz="1200">
                <a:latin typeface="Calibri"/>
              </a:rPr>
              <a:t>Transition: but there is one on this list that is much closer to home.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~1.5 minutes.</a:t>
            </a:r>
          </a:p>
          <a:p/>
          <a:p>
            <a:r>
              <a:rPr sz="1200">
                <a:latin typeface="Calibri"/>
              </a:rPr>
              <a:t>This is the one I actually want on the table, because it happened to us.</a:t>
            </a:r>
          </a:p>
          <a:p/>
          <a:p>
            <a:r>
              <a:rPr sz="1200">
                <a:latin typeface="Calibri"/>
              </a:rPr>
              <a:t>1954. John Backus and his team at IBM are building FORTRAN. And Backus writes, years later, that it is hard to convey how strong the skepticism was — not about whether a compiler could work, but about whether it could produce code worth having.</a:t>
            </a:r>
          </a:p>
          <a:p/>
          <a:p>
            <a:r>
              <a:rPr sz="1200">
                <a:latin typeface="Calibri"/>
              </a:rPr>
              <a:t>And look at the second quote, because that is the engineering reality of it: they believed that if their compiler produced object code even half as fast as a good human assembly programmer, the whole project was dead. Not rejected on principle — rejected on measured performance.</a:t>
            </a:r>
          </a:p>
          <a:p/>
          <a:p>
            <a:r>
              <a:rPr sz="1200">
                <a:latin typeface="Calibri"/>
              </a:rPr>
              <a:t>So they built it to be within a factor of two. And it was. And within a decade nobody was reading the generated assembly any more.</a:t>
            </a:r>
          </a:p>
          <a:p/>
          <a:p>
            <a:r>
              <a:rPr sz="1200">
                <a:latin typeface="Calibri"/>
              </a:rPr>
              <a:t>I put that on a slide because it reframes the room. Nobody here hand-writes assembly and diffs it against the compiler output. You already delegate code generation to a machine, and you already accept its output without reading it — because the machine is deterministic and it has been qualified.</a:t>
            </a:r>
          </a:p>
          <a:p/>
          <a:p>
            <a:r>
              <a:rPr sz="1200">
                <a:latin typeface="Calibri"/>
              </a:rPr>
              <a:t>Transition: which brings us to the honest question. What is actually different this time?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~2 minutes. This is the one bit of the talk that is five days old, so land it carefully and do not get dragged into it.</a:t>
            </a:r>
          </a:p>
          <a:p/>
          <a:p>
            <a:r>
              <a:rPr sz="1200">
                <a:latin typeface="Calibri"/>
              </a:rPr>
              <a:t>I could have given this talk last year with the four slides I just showed you, and the message would have been: we always panic, we are always wrong, relax.</a:t>
            </a:r>
          </a:p>
          <a:p/>
          <a:p>
            <a:r>
              <a:rPr sz="1200">
                <a:latin typeface="Calibri"/>
              </a:rPr>
              <a:t>I cannot give that talk this week.</a:t>
            </a:r>
          </a:p>
          <a:p/>
          <a:p>
            <a:r>
              <a:rPr sz="1200">
                <a:latin typeface="Calibri"/>
              </a:rPr>
              <a:t>Last Sunday — the thirteenth — Amodei, Altman, Hassabis and Musk were all publicly warning about where this is going, in the same week. Amodei published an essay arguing that the field should deliberately slow down how fast it improves what these models can do. The NOS covered it. You have probably all seen it.</a:t>
            </a:r>
          </a:p>
          <a:p/>
          <a:p>
            <a:r>
              <a:rPr sz="1200">
                <a:latin typeface="Calibri"/>
              </a:rPr>
              <a:t>And that breaks my nice historical pattern, so let me be honest about how.</a:t>
            </a:r>
          </a:p>
          <a:p/>
          <a:p>
            <a:r>
              <a:rPr sz="1200">
                <a:latin typeface="Calibri"/>
              </a:rPr>
              <a:t>Ballmer was warning about Apple's product. Metcalfe was warning about a network he did not own. Nobody at Ford lobbied for the man with the red flag. Every example on my previous slides was an outsider being wrong about someone else's technology. This time the people building it are the ones asking for brakes on themselves. That is genuinely new and I am not going to wave it away.</a:t>
            </a:r>
          </a:p>
          <a:p/>
          <a:p>
            <a:r>
              <a:rPr sz="1200">
                <a:latin typeface="Calibri"/>
              </a:rPr>
              <a:t>Now the other side, because it is also real. Critics — including, this week, Trump and officials in China — call it scaremongering that happens to suit the incumbents: rules big labs can afford and startups cannot. The US-China race makes slowing down look unrealistic to a lot of people. And plenty of working researchers take the doom scenarios less seriously than the headlines do.</a:t>
            </a:r>
          </a:p>
          <a:p/>
          <a:p>
            <a:r>
              <a:rPr sz="1200">
                <a:latin typeface="Calibri"/>
              </a:rPr>
              <a:t>I genuinely do not know who is right, and I am not going to pretend otherwise from this stage.</a:t>
            </a:r>
          </a:p>
          <a:p/>
          <a:p>
            <a:r>
              <a:rPr sz="1200">
                <a:latin typeface="Calibri"/>
              </a:rPr>
              <a:t>But here is why I am telling you: that argument is about frontier models and superintelligence. It is not the argument in this room this afternoon. Ours is much smaller and it actually has an answer. What do you do, on Monday morning, with the code this thing already writes for you today? That is what the rest of the talk is about.</a:t>
            </a:r>
          </a:p>
          <a:p/>
          <a:p>
            <a:r>
              <a:rPr sz="1200">
                <a:latin typeface="Calibri"/>
              </a:rPr>
              <a:t>Transition: so let me be precise about what is different for us.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~2 minutes.</a:t>
            </a:r>
          </a:p>
          <a:p/>
          <a:p>
            <a:r>
              <a:rPr sz="1200">
                <a:latin typeface="Calibri"/>
              </a:rPr>
              <a:t>Right — so if the people building it are worried, what exactly should WE be worried about? I want to separate the real objections from the reflexes, because if we argue about the wrong ones we will get the answer wrong.</a:t>
            </a:r>
          </a:p>
          <a:p/>
          <a:p>
            <a:r>
              <a:rPr sz="1200">
                <a:latin typeface="Calibri"/>
              </a:rPr>
              <a:t>Three things are genuinely different from the compiler story.</a:t>
            </a:r>
          </a:p>
          <a:p/>
          <a:p>
            <a:r>
              <a:rPr sz="1200">
                <a:latin typeface="Calibri"/>
              </a:rPr>
              <a:t>One: it is probabilistic. The same prompt gives you a different answer on Tuesday than it gave you on Monday. A compiler does not do that. And anything in your toolchain that is not reproducible cannot be part of a qualified build.</a:t>
            </a:r>
          </a:p>
          <a:p/>
          <a:p>
            <a:r>
              <a:rPr sz="1200">
                <a:latin typeface="Calibri"/>
              </a:rPr>
              <a:t>Two — and this is the deep one — it has no oracle. A compiler knows the grammar of C; a static analyser knows the MISRA rules. A language model has nothing external to check itself against. It cannot distinguish a correct answer from a fluent one, because inside the model those are the same property. Marc Thomas will take that apart properly at two o'clock.</a:t>
            </a:r>
          </a:p>
          <a:p/>
          <a:p>
            <a:r>
              <a:rPr sz="1200">
                <a:latin typeface="Calibri"/>
              </a:rPr>
              <a:t>Three: it produces the artefacts we used to produce. Not just code — requirements, architecture, documentation. That is genuinely new, and it is what this talk is about.</a:t>
            </a:r>
          </a:p>
          <a:p/>
          <a:p>
            <a:r>
              <a:rPr sz="1200">
                <a:latin typeface="Calibri"/>
              </a:rPr>
              <a:t>And then there is the objection that is not real: that it is coming for the job. That is the man with the red flag. The job changes. That has happened to this profession roughly once a decade since 1954.</a:t>
            </a:r>
          </a:p>
          <a:p/>
          <a:p>
            <a:r>
              <a:rPr sz="1200">
                <a:latin typeface="Calibri"/>
              </a:rPr>
              <a:t>Transition: so let us look at where AI actually sits in the work.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~2 minutes.</a:t>
            </a:r>
          </a:p>
          <a:p/>
          <a:p>
            <a:r>
              <a:rPr sz="1200">
                <a:latin typeface="Calibri"/>
              </a:rPr>
              <a:t>Here is the map. Five steps, and they are not five products — they are five amounts of trust.</a:t>
            </a:r>
          </a:p>
          <a:p/>
          <a:p>
            <a:r>
              <a:rPr sz="1200">
                <a:latin typeface="Calibri"/>
              </a:rPr>
              <a:t>One: AI as a scribe. You have a stakeholder sentence, it turns it into something structured. You own every word.</a:t>
            </a:r>
          </a:p>
          <a:p/>
          <a:p>
            <a:r>
              <a:rPr sz="1200">
                <a:latin typeface="Calibri"/>
              </a:rPr>
              <a:t>Two: AI in the model. It proposes a state, a block, a trace link. You accept or you don't.</a:t>
            </a:r>
          </a:p>
          <a:p/>
          <a:p>
            <a:r>
              <a:rPr sz="1200">
                <a:latin typeface="Calibri"/>
              </a:rPr>
              <a:t>Three: code assist. Copilot, Cursor — it writes the body of the function you were about to write.</a:t>
            </a:r>
          </a:p>
          <a:p/>
          <a:p>
            <a:r>
              <a:rPr sz="1200">
                <a:latin typeface="Calibri"/>
              </a:rPr>
              <a:t>Four: vibe coding. You describe what you want in a paragraph and it builds it, runs it, fixes its own errors. You never open the file.</a:t>
            </a:r>
          </a:p>
          <a:p/>
          <a:p>
            <a:r>
              <a:rPr sz="1200">
                <a:latin typeface="Calibri"/>
              </a:rPr>
              <a:t>Five: the autonomous application. It does what you asked. Nobody in the building has read it.</a:t>
            </a:r>
          </a:p>
          <a:p/>
          <a:p>
            <a:r>
              <a:rPr sz="1200">
                <a:latin typeface="Calibri"/>
              </a:rPr>
              <a:t>Now the orange wedge, which is the whole point of the slide. As you move right, you gain enormous speed — that is real, I am not going to pretend otherwise. But the thing that grows underneath is the amount of your own system that nobody has read.</a:t>
            </a:r>
          </a:p>
          <a:p/>
          <a:p>
            <a:r>
              <a:rPr sz="1200">
                <a:latin typeface="Calibri"/>
              </a:rPr>
              <a:t>In a web app that is a business risk. In embedded, in something with an ISO 26262 or a 62304 file behind it, that gap is the thing you have to close before you ship.</a:t>
            </a:r>
          </a:p>
          <a:p/>
          <a:p>
            <a:r>
              <a:rPr sz="1200">
                <a:latin typeface="Calibri"/>
              </a:rPr>
              <a:t>Transition: let me take three of those five steps properly.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~2 minutes.</a:t>
            </a:r>
          </a:p>
          <a:p/>
          <a:p>
            <a:r>
              <a:rPr sz="1200">
                <a:latin typeface="Calibri"/>
              </a:rPr>
              <a:t>Start with the least frightening use, which is also the most underused.</a:t>
            </a:r>
          </a:p>
          <a:p/>
          <a:p>
            <a:r>
              <a:rPr sz="1200">
                <a:latin typeface="Calibri"/>
              </a:rPr>
              <a:t>On the left: a real sentence from a real workshop. "Handle the brake request quickly and safely, taking the road surface into account." Every word of that is unmeasurable. And we have all shipped requirements documents full of sentences exactly like it.</a:t>
            </a:r>
          </a:p>
          <a:p/>
          <a:p>
            <a:r>
              <a:rPr sz="1200">
                <a:latin typeface="Calibri"/>
              </a:rPr>
              <a:t>Underneath: what comes back. An identifier, a shall-statement with a number in it, a priority, a source, and a verification method. Nothing clever. Just the discipline we all know we should apply and rarely have time for.</a:t>
            </a:r>
          </a:p>
          <a:p/>
          <a:p>
            <a:r>
              <a:rPr sz="1200">
                <a:latin typeface="Calibri"/>
              </a:rPr>
              <a:t>What the AI is genuinely good at — right-hand column. It splits one sentence into several atomic ones. It names the ambiguity instead of quietly resolving it: it asks how quickly is quickly. It finds the hole — you said road surface, but you never wrote a requirement for what happens when friction is low. And it will tell you that this new requirement says fifteen milliseconds while the one you wrote three weeks ago says twenty.</a:t>
            </a:r>
          </a:p>
          <a:p/>
          <a:p>
            <a:r>
              <a:rPr sz="1200">
                <a:latin typeface="Calibri"/>
              </a:rPr>
              <a:t>That last one is worth the price of admission on its own. Consistency checking across a few hundred requirements is exactly the work humans are bad at and machines are good at.</a:t>
            </a:r>
          </a:p>
          <a:p/>
          <a:p>
            <a:r>
              <a:rPr sz="1200">
                <a:latin typeface="Calibri"/>
              </a:rPr>
              <a:t>And then the orange box, which is the boundary. It cannot tell you whether fifteen is the right number. That is engineering judgement, that is domain knowledge, that is liability — and it was never the typing part of the job anyway.</a:t>
            </a:r>
          </a:p>
          <a:p/>
          <a:p>
            <a:r>
              <a:rPr sz="1200">
                <a:latin typeface="Calibri"/>
              </a:rPr>
              <a:t>Transition: now the step that this talk is actually about.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~2 minutes.</a:t>
            </a:r>
          </a:p>
          <a:p/>
          <a:p>
            <a:r>
              <a:rPr sz="1200">
                <a:latin typeface="Calibri"/>
              </a:rPr>
              <a:t>Same kind of request. One sentence, plain English, straight out of a design discussion. Add a fault-tolerant state, fifty milliseconds, log the event, and link it to the requirement.</a:t>
            </a:r>
          </a:p>
          <a:p/>
          <a:p>
            <a:r>
              <a:rPr sz="1200">
                <a:latin typeface="Calibri"/>
              </a:rPr>
              <a:t>What comes back is not prose. It is a state with an entry action, a transition with a guard, and — the part I care about — a satisfy relationship to REQ-BRK-041.</a:t>
            </a:r>
          </a:p>
          <a:p/>
          <a:p>
            <a:r>
              <a:rPr sz="1200">
                <a:latin typeface="Calibri"/>
              </a:rPr>
              <a:t>Three things follow from that, and they are the reason I am standing here.</a:t>
            </a:r>
          </a:p>
          <a:p/>
          <a:p>
            <a:r>
              <a:rPr sz="1200">
                <a:latin typeface="Calibri"/>
              </a:rPr>
              <a:t>First: it is reviewable. You are not reading five hundred lines of C++ to decide whether this is right. You are looking at one transition and asking two questions: is fifty milliseconds correct, and is degraded-safe actually safe. Two questions, both of them engineering questions.</a:t>
            </a:r>
          </a:p>
          <a:p/>
          <a:p>
            <a:r>
              <a:rPr sz="1200">
                <a:latin typeface="Calibri"/>
              </a:rPr>
              <a:t>Second: it is constrained. When the AI has to produce an element that fits a state machine that already has twenty-two states in it, it has far less room to invent. A blank cpp file gives it infinite freedom. A model does not.</a:t>
            </a:r>
          </a:p>
          <a:p/>
          <a:p>
            <a:r>
              <a:rPr sz="1200">
                <a:latin typeface="Calibri"/>
              </a:rPr>
              <a:t>Third: the trace link exists at the moment of creation, not in a documentation sprint three months later. And that link is what makes the next section possible.</a:t>
            </a:r>
          </a:p>
          <a:p/>
          <a:p>
            <a:r>
              <a:rPr sz="1200">
                <a:latin typeface="Calibri"/>
              </a:rPr>
              <a:t>Transition: so far so comfortable. Let us go to the other end of the spectrum.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~1.5 minutes. Most of the room lives here, so do not talk down to them.</a:t>
            </a:r>
          </a:p>
          <a:p/>
          <a:p>
            <a:r>
              <a:rPr sz="1200">
                <a:latin typeface="Calibri"/>
              </a:rPr>
              <a:t>Level three. This is the one almost everybody in this room is already using, so let me not explain what Copilot is.</a:t>
            </a:r>
          </a:p>
          <a:p/>
          <a:p>
            <a:r>
              <a:rPr sz="1200">
                <a:latin typeface="Calibri"/>
              </a:rPr>
              <a:t>You start a function, it finishes it. You write a comment saying what you want, it writes the body. You glance at it, it looks right, you press Tab. Twenty times a day.</a:t>
            </a:r>
          </a:p>
          <a:p/>
          <a:p>
            <a:r>
              <a:rPr sz="1200">
                <a:latin typeface="Calibri"/>
              </a:rPr>
              <a:t>I want to point at three things about that, because they are easy to miss precisely because it feels so ordinary.</a:t>
            </a:r>
          </a:p>
          <a:p/>
          <a:p>
            <a:r>
              <a:rPr sz="1200">
                <a:latin typeface="Calibri"/>
              </a:rPr>
              <a:t>First: you read it, you did not write it. Those are genuinely different kinds of knowing. Code you wrote, you can be woken up at night and asked about. Code you read and approved on a Tuesday is gone from your head by Thursday.</a:t>
            </a:r>
          </a:p>
          <a:p/>
          <a:p>
            <a:r>
              <a:rPr sz="1200">
                <a:latin typeface="Calibri"/>
              </a:rPr>
              <a:t>Second, and this is the economic one: accepting takes one keystroke; reviewing it properly takes minutes. Any time the cost of accepting and the cost of checking are that far apart, you already know which one wins at half past four on a Friday. That is not a character flaw, it is just how incentives work.</a:t>
            </a:r>
          </a:p>
          <a:p/>
          <a:p>
            <a:r>
              <a:rPr sz="1200">
                <a:latin typeface="Calibri"/>
              </a:rPr>
              <a:t>Third: it compounds quietly. One accepted suggestion is nothing at all. But a team, a sprint, a release — and the review debt is already sitting in your repository, and nobody logged it anywhere.</a:t>
            </a:r>
          </a:p>
          <a:p/>
          <a:p>
            <a:r>
              <a:rPr sz="1200">
                <a:latin typeface="Calibri"/>
              </a:rPr>
              <a:t>So here is the point of the slide. The comprehension gap does not start at vibe coding. It starts here, at the level everybody is comfortable with. Levels four and five do not create the problem — they just make it impossible to keep ignoring.</a:t>
            </a:r>
          </a:p>
          <a:p/>
          <a:p>
            <a:r>
              <a:rPr sz="1200">
                <a:latin typeface="Calibri"/>
              </a:rPr>
              <a:t>Transition: which is what the next slide looks like.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~1.5 minutes.</a:t>
            </a:r>
          </a:p>
          <a:p/>
          <a:p>
            <a:r>
              <a:rPr sz="1200">
                <a:latin typeface="Calibri"/>
              </a:rPr>
              <a:t>Now the other end. And I want to be fair to it, because this is genuinely impressive.</a:t>
            </a:r>
          </a:p>
          <a:p/>
          <a:p>
            <a:r>
              <a:rPr sz="1200">
                <a:latin typeface="Calibri"/>
              </a:rPr>
              <a:t>One sentence. Build me a CAN monitor that warns above three milliseconds of arbitration delay. Four minutes later there are two thousand four hundred lines of C, it compiles clean, and the tests it wrote for itself are green.</a:t>
            </a:r>
          </a:p>
          <a:p/>
          <a:p>
            <a:r>
              <a:rPr sz="1200">
                <a:latin typeface="Calibri"/>
              </a:rPr>
              <a:t>If you have not tried this, try it this week. It is startling.</a:t>
            </a:r>
          </a:p>
          <a:p/>
          <a:p>
            <a:r>
              <a:rPr sz="1200">
                <a:latin typeface="Calibri"/>
              </a:rPr>
              <a:t>Now the three uncomfortable facts.</a:t>
            </a:r>
          </a:p>
          <a:p/>
          <a:p>
            <a:r>
              <a:rPr sz="1200">
                <a:latin typeface="Calibri"/>
              </a:rPr>
              <a:t>Nobody has read it. And be honest about why — not laziness. Two and a half thousand lines is a full day to review properly. It took four minutes to produce. The economics of reviewing everything the machine writes do not work, and they are getting worse every month.</a:t>
            </a:r>
          </a:p>
          <a:p/>
          <a:p>
            <a:r>
              <a:rPr sz="1200">
                <a:latin typeface="Calibri"/>
              </a:rPr>
              <a:t>There is no design. There is no architecture document, no interface specification, no state machine. Whatever design decisions were made are encoded in the code and nowhere else.</a:t>
            </a:r>
          </a:p>
          <a:p/>
          <a:p>
            <a:r>
              <a:rPr sz="1200">
                <a:latin typeface="Calibri"/>
              </a:rPr>
              <a:t>And you cannot ask it why. Well — you can. It will give you a beautiful explanation. You have no way to verify that the explanation describes the code in front of you rather than the code it would typically have written. That is the no-oracle problem again, one level up.</a:t>
            </a:r>
          </a:p>
          <a:p/>
          <a:p>
            <a:r>
              <a:rPr sz="1200">
                <a:latin typeface="Calibri"/>
              </a:rPr>
              <a:t>Transition: so here is the question that this room, specifically, cannot dodge.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 minute.</a:t>
            </a:r>
          </a:p>
          <a:p/>
          <a:p>
            <a:r>
              <a:rPr sz="1200">
                <a:latin typeface="Calibri"/>
              </a:rPr>
              <a:t>Here is the sentence I want you to sit with for a second.</a:t>
            </a:r>
          </a:p>
          <a:p/>
          <a:p>
            <a:r>
              <a:rPr sz="1200">
                <a:latin typeface="Calibri"/>
              </a:rPr>
              <a:t>It compiles. It runs. The tests are green. Now explain it to the assessor.</a:t>
            </a:r>
          </a:p>
          <a:p/>
          <a:p>
            <a:r>
              <a:rPr sz="1200">
                <a:latin typeface="Calibri"/>
              </a:rPr>
              <a:t>Because "we used AI and we reviewed it" is not an argument in a safety case. It has no volume — how much did you review? It has no depth — how carefully? And it has no denominator — reviewed as a fraction of what?</a:t>
            </a:r>
          </a:p>
          <a:p/>
          <a:p>
            <a:r>
              <a:rPr sz="1200">
                <a:latin typeface="Calibri"/>
              </a:rPr>
              <a:t>I am deliberately not going further into verification, because Marc Thomas is doing exactly that at two o'clock, properly, with data. His talk is about the gate. Mine is about what you put in front of the gate.</a:t>
            </a:r>
          </a:p>
          <a:p/>
          <a:p>
            <a:r>
              <a:rPr sz="1200">
                <a:latin typeface="Calibri"/>
              </a:rPr>
              <a:t>Transition: and my answer is a fairly old one.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~2 minutes.</a:t>
            </a:r>
          </a:p>
          <a:p/>
          <a:p>
            <a:r>
              <a:rPr sz="1200">
                <a:latin typeface="Calibri"/>
              </a:rPr>
              <a:t>Same system, two ways of looking at it. Two thousand four hundred lines on one side; twenty-three states and forty-one transitions on the other. Identical behaviour.</a:t>
            </a:r>
          </a:p>
          <a:p/>
          <a:p>
            <a:r>
              <a:rPr sz="1200">
                <a:latin typeface="Calibri"/>
              </a:rPr>
              <a:t>Readable in a review — hours versus minutes, and be honest about whether the hours ever actually happen.</a:t>
            </a:r>
          </a:p>
          <a:p/>
          <a:p>
            <a:r>
              <a:rPr sz="1200">
                <a:latin typeface="Calibri"/>
              </a:rPr>
              <a:t>Traceable to a requirement — on the left, by a comment that says "implements REQ-041", which somebody has to keep true by hand, and which nothing checks. On the right, structurally, because the link is part of the model.</a:t>
            </a:r>
          </a:p>
          <a:p/>
          <a:p>
            <a:r>
              <a:rPr sz="1200">
                <a:latin typeface="Calibri"/>
              </a:rPr>
              <a:t>Reviewable by a domain expert — this one matters more than people expect. Your best brake engineer may not write C++. They read behaviour fluently. On the left they are excluded from the review; on the right they are the most valuable person in it.</a:t>
            </a:r>
          </a:p>
          <a:p/>
          <a:p>
            <a:r>
              <a:rPr sz="1200">
                <a:latin typeface="Calibri"/>
              </a:rPr>
              <a:t>Executable before you have hardware — you can simulate a state machine on Tuesday. You cannot run firmware on an ECU that does not exist yet.</a:t>
            </a:r>
          </a:p>
          <a:p/>
          <a:p>
            <a:r>
              <a:rPr sz="1200">
                <a:latin typeface="Calibri"/>
              </a:rPr>
              <a:t>And the last row is the one I would put on the wall. On the left your claim is "we read it." On the right your claim is "it satisfies requirements one to forty-one by construction, and here is the trace."</a:t>
            </a:r>
          </a:p>
          <a:p/>
          <a:p>
            <a:r>
              <a:rPr sz="1200">
                <a:latin typeface="Calibri"/>
              </a:rPr>
              <a:t>Transition: so let me state the claim plainly.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 minute.</a:t>
            </a:r>
          </a:p>
          <a:p/>
          <a:p>
            <a:r>
              <a:rPr sz="1200">
                <a:latin typeface="Calibri"/>
              </a:rPr>
              <a:t>One sentence, and it is the whole talk.</a:t>
            </a:r>
          </a:p>
          <a:p/>
          <a:p>
            <a:r>
              <a:rPr sz="1200">
                <a:latin typeface="Calibri"/>
              </a:rPr>
              <a:t>A model is a human-readable, machine-checkable statement of intent.</a:t>
            </a:r>
          </a:p>
          <a:p/>
          <a:p>
            <a:r>
              <a:rPr sz="1200">
                <a:latin typeface="Calibri"/>
              </a:rPr>
              <a:t>Three properties, and you need all three. Readable by a human — otherwise it is just another artefact nobody looks at. Checkable by a tool — otherwise it is a drawing, and drawings drift. And traceable in both directions — from the requirement down and from the code back up.</a:t>
            </a:r>
          </a:p>
          <a:p/>
          <a:p>
            <a:r>
              <a:rPr sz="1200">
                <a:latin typeface="Calibri"/>
              </a:rPr>
              <a:t>Code is what the machine does. The model is what we agreed it should do. When a human wrote the code, that distinction was a bit academic, because the same person held both in their head. When the machine writes the code in four minutes, the distinction is the only thing you have left.</a:t>
            </a:r>
          </a:p>
          <a:p/>
          <a:p>
            <a:r>
              <a:rPr sz="1200">
                <a:latin typeface="Calibri"/>
              </a:rPr>
              <a:t>Transition: and there is a direction of this I did not expect when I started.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~1.5 minutes.</a:t>
            </a:r>
          </a:p>
          <a:p/>
          <a:p>
            <a:r>
              <a:rPr sz="1200">
                <a:latin typeface="Calibri"/>
              </a:rPr>
              <a:t>This is the slide I would keep if I could only keep one, because it is the part people do not expect.</a:t>
            </a:r>
          </a:p>
          <a:p/>
          <a:p>
            <a:r>
              <a:rPr sz="1200">
                <a:latin typeface="Calibri"/>
              </a:rPr>
              <a:t>Everything so far went forwards: requirements, model, code. Now run it backwards. Take code nobody understands — the legacy module everybody is afraid of, or the two thousand four hundred lines the assistant produced this morning, same problem — and have the AI build the model from it.</a:t>
            </a:r>
          </a:p>
          <a:p/>
          <a:p>
            <a:r>
              <a:rPr sz="1200">
                <a:latin typeface="Calibri"/>
              </a:rPr>
              <a:t>Now you are reading twenty-three states instead of two thousand lines.</a:t>
            </a:r>
          </a:p>
          <a:p/>
          <a:p>
            <a:r>
              <a:rPr sz="1200">
                <a:latin typeface="Calibri"/>
              </a:rPr>
              <a:t>And notice the difference between this and asking for an explanation. If you ask for an explanation you get fluent prose, and you are right back to having no oracle. If you ask for a model you get something you can simulate, check for consistency, and hold up against the requirements. You get something that can be wrong in a way you can detect.</a:t>
            </a:r>
          </a:p>
          <a:p/>
          <a:p>
            <a:r>
              <a:rPr sz="1200">
                <a:latin typeface="Calibri"/>
              </a:rPr>
              <a:t>I will say something slightly cynical here. In my experience the people who are hostile to AI in engineering come round on this slide, not on the code-generation ones. Not because it writes their code, but because it finally documented the subsystem nobody has dared open since 2014.</a:t>
            </a:r>
          </a:p>
          <a:p/>
          <a:p>
            <a:r>
              <a:rPr sz="1200">
                <a:latin typeface="Calibri"/>
              </a:rPr>
              <a:t>Transition: and once you have the model, the traceability comes almost for free.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~1.5 minutes.</a:t>
            </a:r>
          </a:p>
          <a:p/>
          <a:p>
            <a:r>
              <a:rPr sz="1200">
                <a:latin typeface="Calibri"/>
              </a:rPr>
              <a:t>This is the chain, end to end, and it is the deliverable of the whole approach.</a:t>
            </a:r>
          </a:p>
          <a:p/>
          <a:p>
            <a:r>
              <a:rPr sz="1200">
                <a:latin typeface="Calibri"/>
              </a:rPr>
              <a:t>A sentence in a workshop. A formal requirement — AI drafted it, you confirmed the intent. A state in the model — AI proposed it, you accepted it. Generated code — and note that this step is deterministic, it is a transformation, not a generation; it is the FORTRAN step. And a hardware-in-the-loop test that you signed off.</a:t>
            </a:r>
          </a:p>
          <a:p/>
          <a:p>
            <a:r>
              <a:rPr sz="1200">
                <a:latin typeface="Calibri"/>
              </a:rPr>
              <a:t>Read the labels under the arrows, because that is where the responsibility lives. Every arrow is a human decision. The AI maintains the links — that is genuinely tedious work and it is good at it. It does not own them. Nobody has ever put an assistant's name on a safety case.</a:t>
            </a:r>
          </a:p>
          <a:p/>
          <a:p>
            <a:r>
              <a:rPr sz="1200">
                <a:latin typeface="Calibri"/>
              </a:rPr>
              <a:t>And here is the practical payoff. Six months from now somebody asks why the controller behaves like that under low voltage. You do not open two thousand four hundred lines. You point at one transition and you walk the chain in both directions.</a:t>
            </a:r>
          </a:p>
          <a:p/>
          <a:p>
            <a:r>
              <a:rPr sz="1200">
                <a:latin typeface="Calibri"/>
              </a:rPr>
              <a:t>Transition: right — how does this actually work in practice.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~2 minutes. These are the practical tips — slow down here, this is what people write down.</a:t>
            </a:r>
          </a:p>
          <a:p/>
          <a:p>
            <a:r>
              <a:rPr sz="1200">
                <a:latin typeface="Calibri"/>
              </a:rPr>
              <a:t>Three things I have learned the hard way, and they all point the same direction.</a:t>
            </a:r>
          </a:p>
          <a:p/>
          <a:p>
            <a:r>
              <a:rPr sz="1200">
                <a:latin typeface="Calibri"/>
              </a:rPr>
              <a:t>One: the model is external memory. Everyone's first instinct is to paste the whole model into the prompt. Do not. Long contexts degrade — attention drops in the middle, which is well documented — so your forty-state machine turns into hallucinated transitions to states that do not exist. Give it the three states that matter. The skill you are developing is slicing: knowing which fragment of the model the question actually needs.</a:t>
            </a:r>
          </a:p>
          <a:p/>
          <a:p>
            <a:r>
              <a:rPr sz="1200">
                <a:latin typeface="Calibri"/>
              </a:rPr>
              <a:t>Two: the model is a constraint, and this is the strongest anti-hallucination measure I know. An empty cpp file lets the assistant write anything. A state machine that has to stay consistent with the forty states already there, satisfy a named requirement, and use interfaces that already exist — that leaves it almost nowhere to go. Constrain the space and the output quality goes up sharply.</a:t>
            </a:r>
          </a:p>
          <a:p/>
          <a:p>
            <a:r>
              <a:rPr sz="1200">
                <a:latin typeface="Calibri"/>
              </a:rPr>
              <a:t>Three, and this one is discipline rather than tooling: the model is the source of truth. When the code and the model disagree, the model wins and you regenerate. The first time you patch the code directly because it is quicker, you have lost the property that made the whole thing worth doing.</a:t>
            </a:r>
          </a:p>
          <a:p/>
          <a:p>
            <a:r>
              <a:rPr sz="1200">
                <a:latin typeface="Calibri"/>
              </a:rPr>
              <a:t>Transition: so what does this look like on my desk.</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~2 minutes.</a:t>
            </a:r>
          </a:p>
          <a:p/>
          <a:p>
            <a:r>
              <a:rPr sz="1200">
                <a:latin typeface="Calibri"/>
              </a:rPr>
              <a:t>This is the architecture, and it is deliberately boring — four boxes.</a:t>
            </a:r>
          </a:p>
          <a:p/>
          <a:p>
            <a:r>
              <a:rPr sz="1200">
                <a:latin typeface="Calibri"/>
              </a:rPr>
              <a:t>An AI client. Whichever one you already use; that is the point, it is not special.</a:t>
            </a:r>
          </a:p>
          <a:p/>
          <a:p>
            <a:r>
              <a:rPr sz="1200">
                <a:latin typeface="Calibri"/>
              </a:rPr>
              <a:t>An open protocol between it and your tooling. In my case MCP, the Model Context Protocol — a described interface the assistant can discover and call, rather than a hard-wired integration.</a:t>
            </a:r>
          </a:p>
          <a:p/>
          <a:p>
            <a:r>
              <a:rPr sz="1200">
                <a:latin typeface="Calibri"/>
              </a:rPr>
              <a:t>A bridge that exposes the modelling tool as a set of operations: read an element, create an element, create a trace link, run an automation, query the model. With guardrails on what it is allowed to do.</a:t>
            </a:r>
          </a:p>
          <a:p/>
          <a:p>
            <a:r>
              <a:rPr sz="1200">
                <a:latin typeface="Calibri"/>
              </a:rPr>
              <a:t>And the model itself — in my case IBM Rhapsody, SysML and UML.</a:t>
            </a:r>
          </a:p>
          <a:p/>
          <a:p>
            <a:r>
              <a:rPr sz="1200">
                <a:latin typeface="Calibri"/>
              </a:rPr>
              <a:t>I should be straightforward about the third box: the bridge I use is SAM, from SodiusWillert, and I am involved in it. This is not a product talk and Harm would rightly not let me give one. So take it as an example of the pattern, not a recommendation. The pattern is: a model, a described interface, and a client. If you have Enterprise Architect, or Capella, or Simulink, the same three boxes apply.</a:t>
            </a:r>
          </a:p>
          <a:p/>
          <a:p>
            <a:r>
              <a:rPr sz="1200">
                <a:latin typeface="Calibri"/>
              </a:rPr>
              <a:t>And the middle box is the one I would argue hardest for. Open protocol, not closed integration. The assistant you are using today will not be the one you use in two years. The model has to outlive it, and so does the trace.</a:t>
            </a:r>
          </a:p>
          <a:p/>
          <a:p>
            <a:r>
              <a:rPr sz="1200">
                <a:latin typeface="Calibri"/>
              </a:rPr>
              <a:t>If the plumbing interests you — Neil is up next at half past and goes considerably deeper into MCP than I just did.</a:t>
            </a:r>
          </a:p>
          <a:p/>
          <a:p>
            <a:r>
              <a:rPr sz="1200">
                <a:latin typeface="Calibri"/>
              </a:rPr>
              <a:t>Transition: so what does it actually do well.</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~1.5 minutes. Keep this brisk — it is a list, the audience can read.</a:t>
            </a:r>
          </a:p>
          <a:p/>
          <a:p>
            <a:r>
              <a:rPr sz="1200">
                <a:latin typeface="Calibri"/>
              </a:rPr>
              <a:t>Six things that work today. Not demos — things I use.</a:t>
            </a:r>
          </a:p>
          <a:p/>
          <a:p>
            <a:r>
              <a:rPr sz="1200">
                <a:latin typeface="Calibri"/>
              </a:rPr>
              <a:t>Building a first model from a requirements document. Not the final model, nobody should pretend that. A structured starting point in minutes instead of days, and the argument you then have with it is a productive argument.</a:t>
            </a:r>
          </a:p>
          <a:p/>
          <a:p>
            <a:r>
              <a:rPr sz="1200">
                <a:latin typeface="Calibri"/>
              </a:rPr>
              <a:t>Requirements coverage analysis — which requirements does this model not satisfy. That one has caught gaps I had missed, more than once.</a:t>
            </a:r>
          </a:p>
          <a:p/>
          <a:p>
            <a:r>
              <a:rPr sz="1200">
                <a:latin typeface="Calibri"/>
              </a:rPr>
              <a:t>Reverse-engineering legacy code into a model. I mentioned that already; it is the strongest single use case I have.</a:t>
            </a:r>
          </a:p>
          <a:p/>
          <a:p>
            <a:r>
              <a:rPr sz="1200">
                <a:latin typeface="Calibri"/>
              </a:rPr>
              <a:t>Documenting an existing model. The job everyone postpones forever. It comes back good enough to be worth correcting, which is the bar that matters.</a:t>
            </a:r>
          </a:p>
          <a:p/>
          <a:p>
            <a:r>
              <a:rPr sz="1200">
                <a:latin typeface="Calibri"/>
              </a:rPr>
              <a:t>Impact analysis. What does this change touch? That is graph traversal over relations, and it is exactly what machines are for.</a:t>
            </a:r>
          </a:p>
          <a:p/>
          <a:p>
            <a:r>
              <a:rPr sz="1200">
                <a:latin typeface="Calibri"/>
              </a:rPr>
              <a:t>And teaching the tool itself. The learning curve of a modelling tool has always been the real barrier to adoption — more than licence cost, more than process. Worked examples on demand change that.</a:t>
            </a:r>
          </a:p>
          <a:p/>
          <a:p>
            <a:r>
              <a:rPr sz="1200">
                <a:latin typeface="Calibri"/>
              </a:rPr>
              <a:t>Transition: and now the half of the talk that people usually skip.</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~1.5 minutes. Say this one plainly — credibility is earned here.</a:t>
            </a:r>
          </a:p>
          <a:p/>
          <a:p>
            <a:r>
              <a:rPr sz="1200">
                <a:latin typeface="Calibri"/>
              </a:rPr>
              <a:t>I would rather you leave this room with the limitations than with the promises, so here they are.</a:t>
            </a:r>
          </a:p>
          <a:p/>
          <a:p>
            <a:r>
              <a:rPr sz="1200">
                <a:latin typeface="Calibri"/>
              </a:rPr>
              <a:t>Context. It cannot see the whole model. On anything of real size you have to slice, and knowing which slice to hand it is a skill nobody is teaching yet. If you take one practical thing away today, take that one.</a:t>
            </a:r>
          </a:p>
          <a:p/>
          <a:p>
            <a:r>
              <a:rPr sz="1200">
                <a:latin typeface="Calibri"/>
              </a:rPr>
              <a:t>Determinism. Ask the same question twice, get two different models. That is completely fine for a proposal you are going to review anyway. It is not acceptable anywhere in a qualified build step, and you should be very clear internally about which side of that line each use sits on.</a:t>
            </a:r>
          </a:p>
          <a:p/>
          <a:p>
            <a:r>
              <a:rPr sz="1200">
                <a:latin typeface="Calibri"/>
              </a:rPr>
              <a:t>And confident nonsense, which is the dangerous one. It does not fail by producing garbage. It fails by producing a beautifully well-formed state machine for a system it has entirely misunderstood — correct syntax, plausible names, wrong system. It looks right. That is precisely why review is not optional, and precisely why the model helps: a wrong model is much easier to spot than wrong code.</a:t>
            </a:r>
          </a:p>
          <a:p/>
          <a:p>
            <a:r>
              <a:rPr sz="1200">
                <a:latin typeface="Calibri"/>
              </a:rPr>
              <a:t>But none of that is an argument for not using it. All three are arguments for exactly the shape I have been describing: the model in the middle, the engineer at the end. Which is where they both were before any of this started.</a:t>
            </a:r>
          </a:p>
          <a:p/>
          <a:p>
            <a:r>
              <a:rPr sz="1200">
                <a:latin typeface="Calibri"/>
              </a:rPr>
              <a:t>Transition: let me show you.</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~40 seconds. Say it plainly and move on — do not apologise for it.</a:t>
            </a:r>
          </a:p>
          <a:p/>
          <a:p>
            <a:r>
              <a:rPr sz="1200">
                <a:latin typeface="Calibri"/>
              </a:rPr>
              <a:t>I had a live demo planned for this slot. I am not going to do it, and I want to tell you why rather than rush it.</a:t>
            </a:r>
          </a:p>
          <a:p/>
          <a:p>
            <a:r>
              <a:rPr sz="1200">
                <a:latin typeface="Calibri"/>
              </a:rPr>
              <a:t>Thirty minutes is not enough to show this properly. A demo done at speed, where I click through it and you take my word for what happened, is worth very little — and it would eat the time your questions deserve.</a:t>
            </a:r>
          </a:p>
          <a:p/>
          <a:p>
            <a:r>
              <a:rPr sz="1200">
                <a:latin typeface="Calibri"/>
              </a:rPr>
              <a:t>So instead: I am in the Development paviljoen straight after this session. Come and watch it run there, ask it to do something you care about, and hold it against your own models. That is a much better use of both our time.</a:t>
            </a:r>
          </a:p>
          <a:p/>
          <a:p>
            <a:r>
              <a:rPr sz="1200">
                <a:latin typeface="Calibri"/>
              </a:rPr>
              <a:t>There is also a recording — the QR on the right, or youtu dot be slash underscore five zero k U V F o P T c if you would rather type it. Scan it now, it will still be there tonight.</a:t>
            </a:r>
          </a:p>
          <a:p/>
          <a:p>
            <a:r>
              <a:rPr sz="1200">
                <a:latin typeface="Calibri"/>
              </a:rPr>
              <a:t>What you would have seen is on this slide: a raw requirement from a workshop; the assistant structuring it and asking about the ambiguity rather than quietly picking a number; the result landing in Rhapsody as an element with a satisfy link; and then the payoff — opening that trace from the other end and asking what a change would touch.</a:t>
            </a:r>
          </a:p>
          <a:p/>
          <a:p>
            <a:r>
              <a:rPr sz="1200">
                <a:latin typeface="Calibri"/>
              </a:rPr>
              <a:t>Transition: so, what does all this actually do to the job.</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 minute.</a:t>
            </a:r>
          </a:p>
          <a:p/>
          <a:p>
            <a:r>
              <a:rPr sz="1200">
                <a:latin typeface="Calibri"/>
              </a:rPr>
              <a:t>Briefly, because this is the part every talk about AI ends on and I do not want to be sentimental about it.</a:t>
            </a:r>
          </a:p>
          <a:p/>
          <a:p>
            <a:r>
              <a:rPr sz="1200">
                <a:latin typeface="Calibri"/>
              </a:rPr>
              <a:t>Four shifts. From writing the model to deciding whether the model is right. From typing requirements to owning the intent behind them. From reading code to reading structure. And — this one I find genuinely encouraging — from knowing the tool to knowing the domain.</a:t>
            </a:r>
          </a:p>
          <a:p/>
          <a:p>
            <a:r>
              <a:rPr sz="1200">
                <a:latin typeface="Calibri"/>
              </a:rPr>
              <a:t>That last shift widens the door. Modelling tools have always had a brutal learning curve, and that curve kept good domain people out of the model. If the assistant absorbs some of that curve, the brake engineer who knows braking gets into the model. That is a net gain for everybody in this room.</a:t>
            </a:r>
          </a:p>
          <a:p/>
          <a:p>
            <a:r>
              <a:rPr sz="1200">
                <a:latin typeface="Calibri"/>
              </a:rPr>
              <a:t>The part of this job that was typing is going. The part that was judgement is growing. And I have never met anybody who got into embedded engineering because they enjoyed the typing.</a:t>
            </a:r>
          </a:p>
          <a:p/>
          <a:p>
            <a:r>
              <a:rPr sz="1200">
                <a:latin typeface="Calibri"/>
              </a:rPr>
              <a:t>Transition: three things to take away.</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~1 minute, then questions.</a:t>
            </a:r>
          </a:p>
          <a:p/>
          <a:p>
            <a:r>
              <a:rPr sz="1200">
                <a:latin typeface="Calibri"/>
              </a:rPr>
              <a:t>Three things.</a:t>
            </a:r>
          </a:p>
          <a:p/>
          <a:p>
            <a:r>
              <a:rPr sz="1200">
                <a:latin typeface="Calibri"/>
              </a:rPr>
              <a:t>One: the fear is old, but the differences are real. Probabilistic, no oracle, it produces our artefacts. Argue about those three. Do not spend your team's energy arguing about whether this is coming.</a:t>
            </a:r>
          </a:p>
          <a:p/>
          <a:p>
            <a:r>
              <a:rPr sz="1200">
                <a:latin typeface="Calibri"/>
              </a:rPr>
              <a:t>Two: text alone does not survive an audit. The model is the smallest thing a human can read that still says what the system must do — and that is exactly why it is the right place for AI output to land.</a:t>
            </a:r>
          </a:p>
          <a:p/>
          <a:p>
            <a:r>
              <a:rPr sz="1200">
                <a:latin typeface="Calibri"/>
              </a:rPr>
              <a:t>Three: open protocols beat closed integrations. Whatever assistant you are using today, you will not be using it in two years. Your model and your trace links have to outlive it.</a:t>
            </a:r>
          </a:p>
          <a:p/>
          <a:p>
            <a:r>
              <a:rPr sz="1200">
                <a:latin typeface="Calibri"/>
              </a:rPr>
              <a:t>And since I am opening the session — stay where you are. And if you want to see the thing actually run: Development paviljoen, straight after this. Neil is up at half past on MCP and architectural coupling, which is the layer underneath what I showed you. And Marc at two on verifying what the agent produced, which is the layer on top. Between the three of us you get a fairly complete picture.</a:t>
            </a:r>
          </a:p>
          <a:p/>
          <a:p>
            <a:r>
              <a:rPr sz="1200">
                <a:latin typeface="Calibri"/>
              </a:rPr>
              <a:t>Questions?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rPr sz="1200">
                <a:latin typeface="Calibri"/>
              </a:rPr>
              <a:t>Contact slide — the one company slide the speaker guidelines allow.</a:t>
            </a:r>
          </a:p>
          <a:p/>
          <a:p>
            <a:r>
              <a:rPr sz="1200">
                <a:latin typeface="Calibri"/>
              </a:rPr>
              <a:t>Leave this up during questions.</a:t>
            </a:r>
          </a:p>
          <a:p/>
          <a:p>
            <a:r>
              <a:rPr sz="1200">
                <a:latin typeface="Calibri"/>
              </a:rPr>
              <a:t>Point people at the Development paviljoen rather than starting a demo here — Neil is on at 13:30 and needs the room.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9BDA0-DD0C-EE0F-B641-598908A46706}"/>
              </a:ext>
            </a:extLst>
          </p:cNvPr>
          <p:cNvSpPr>
            <a:spLocks noGrp="1"/>
          </p:cNvSpPr>
          <p:nvPr>
            <p:ph type="ctrTitle" hasCustomPrompt="1"/>
          </p:nvPr>
        </p:nvSpPr>
        <p:spPr>
          <a:xfrm>
            <a:off x="838199" y="2355011"/>
            <a:ext cx="10488284" cy="1819186"/>
          </a:xfrm>
          <a:prstGeom prst="rect">
            <a:avLst/>
          </a:prstGeom>
        </p:spPr>
        <p:txBody>
          <a:bodyPr anchor="t"/>
          <a:lstStyle>
            <a:lvl1pPr algn="ctr">
              <a:defRPr sz="6000"/>
            </a:lvl1pPr>
          </a:lstStyle>
          <a:p>
            <a:pPr algn="l"/>
            <a:r>
              <a:rPr lang="nl-NL" dirty="0">
                <a:solidFill>
                  <a:srgbClr val="05033C"/>
                </a:solidFill>
                <a:latin typeface="Antenna Regular" panose="02000503000000020004" pitchFamily="50" charset="0"/>
              </a:rPr>
              <a:t>Titel seminar</a:t>
            </a:r>
          </a:p>
        </p:txBody>
      </p:sp>
      <p:sp>
        <p:nvSpPr>
          <p:cNvPr id="3" name="Ondertitel 2">
            <a:extLst>
              <a:ext uri="{FF2B5EF4-FFF2-40B4-BE49-F238E27FC236}">
                <a16:creationId xmlns:a16="http://schemas.microsoft.com/office/drawing/2014/main" id="{A07BD7B1-73F5-89C9-954C-083165F15CD2}"/>
              </a:ext>
            </a:extLst>
          </p:cNvPr>
          <p:cNvSpPr>
            <a:spLocks noGrp="1"/>
          </p:cNvSpPr>
          <p:nvPr>
            <p:ph type="subTitle" idx="1" hasCustomPrompt="1"/>
          </p:nvPr>
        </p:nvSpPr>
        <p:spPr>
          <a:xfrm>
            <a:off x="838200" y="4378416"/>
            <a:ext cx="4984630" cy="1547931"/>
          </a:xfrm>
          <a:prstGeom prst="rect">
            <a:avLst/>
          </a:prstGeom>
        </p:spPr>
        <p:txBody>
          <a:bodyPr/>
          <a:lstStyle>
            <a:lvl1pPr marL="0" indent="0" algn="l">
              <a:buNone/>
              <a:defRPr sz="2000">
                <a:solidFill>
                  <a:srgbClr val="05033C"/>
                </a:solidFill>
                <a:latin typeface="Antenna Regular" panose="02000503000000020004"/>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&lt;naam spreker&gt;</a:t>
            </a:r>
            <a:br>
              <a:rPr lang="nl-NL" dirty="0"/>
            </a:br>
            <a:r>
              <a:rPr lang="nl-NL" dirty="0"/>
              <a:t>&lt;functie&gt; </a:t>
            </a:r>
            <a:br>
              <a:rPr lang="nl-NL" dirty="0"/>
            </a:br>
            <a:r>
              <a:rPr lang="nl-NL" dirty="0"/>
              <a:t>&lt;naam bedrijf&gt;  </a:t>
            </a:r>
            <a:br>
              <a:rPr lang="nl-NL" dirty="0"/>
            </a:br>
            <a:r>
              <a:rPr lang="nl-NL" dirty="0"/>
              <a:t>&lt;datum &amp; </a:t>
            </a:r>
            <a:r>
              <a:rPr lang="nl-NL" dirty="0" err="1"/>
              <a:t>tijdsvak</a:t>
            </a:r>
            <a:r>
              <a:rPr lang="nl-NL" dirty="0"/>
              <a:t> van seminar&gt;</a:t>
            </a:r>
          </a:p>
        </p:txBody>
      </p:sp>
    </p:spTree>
    <p:extLst>
      <p:ext uri="{BB962C8B-B14F-4D97-AF65-F5344CB8AC3E}">
        <p14:creationId xmlns:p14="http://schemas.microsoft.com/office/powerpoint/2010/main" val="4254932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2)">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C36501D2-01FF-E496-BA00-1AFAE9180D04}"/>
              </a:ext>
            </a:extLst>
          </p:cNvPr>
          <p:cNvSpPr>
            <a:spLocks noGrp="1"/>
          </p:cNvSpPr>
          <p:nvPr>
            <p:ph type="title" hasCustomPrompt="1"/>
          </p:nvPr>
        </p:nvSpPr>
        <p:spPr>
          <a:xfrm>
            <a:off x="815526" y="2802535"/>
            <a:ext cx="3932237" cy="1600200"/>
          </a:xfrm>
          <a:prstGeom prst="rect">
            <a:avLst/>
          </a:prstGeom>
        </p:spPr>
        <p:txBody>
          <a:bodyPr anchor="t"/>
          <a:lstStyle>
            <a:lvl1pPr>
              <a:defRPr sz="3200">
                <a:solidFill>
                  <a:srgbClr val="05033A"/>
                </a:solidFill>
                <a:latin typeface="Antenna Regular" panose="02000503000000020004" pitchFamily="50" charset="0"/>
              </a:defRPr>
            </a:lvl1pPr>
          </a:lstStyle>
          <a:p>
            <a:r>
              <a:rPr lang="nl-NL" dirty="0"/>
              <a:t>Titel seminar</a:t>
            </a:r>
          </a:p>
        </p:txBody>
      </p:sp>
      <p:sp>
        <p:nvSpPr>
          <p:cNvPr id="8" name="Tijdelijke aanduiding voor tekst 3">
            <a:extLst>
              <a:ext uri="{FF2B5EF4-FFF2-40B4-BE49-F238E27FC236}">
                <a16:creationId xmlns:a16="http://schemas.microsoft.com/office/drawing/2014/main" id="{FC2D1240-A09E-E1B0-2587-932FC43D78AC}"/>
              </a:ext>
            </a:extLst>
          </p:cNvPr>
          <p:cNvSpPr>
            <a:spLocks noGrp="1"/>
          </p:cNvSpPr>
          <p:nvPr>
            <p:ph type="body" sz="half" idx="2" hasCustomPrompt="1"/>
          </p:nvPr>
        </p:nvSpPr>
        <p:spPr>
          <a:xfrm>
            <a:off x="815525" y="4678632"/>
            <a:ext cx="3932237" cy="1182418"/>
          </a:xfrm>
          <a:prstGeom prst="rect">
            <a:avLst/>
          </a:prstGeom>
        </p:spPr>
        <p:txBody>
          <a:bodyPr/>
          <a:lstStyle>
            <a:lvl1pPr marL="0" indent="0">
              <a:buNone/>
              <a:defRPr sz="1600">
                <a:solidFill>
                  <a:srgbClr val="05033C"/>
                </a:solidFill>
                <a:latin typeface="Antenna Regular" panose="02000503000000020004"/>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dirty="0"/>
              <a:t>&lt;naam spreker&gt;</a:t>
            </a:r>
            <a:br>
              <a:rPr lang="nl-NL" dirty="0"/>
            </a:br>
            <a:r>
              <a:rPr lang="nl-NL" dirty="0"/>
              <a:t>&lt;functie&gt; </a:t>
            </a:r>
            <a:br>
              <a:rPr lang="nl-NL" dirty="0"/>
            </a:br>
            <a:r>
              <a:rPr lang="nl-NL" dirty="0"/>
              <a:t>&lt;naam bedrijf&gt;  </a:t>
            </a:r>
            <a:br>
              <a:rPr lang="nl-NL" dirty="0"/>
            </a:br>
            <a:r>
              <a:rPr lang="nl-NL" dirty="0"/>
              <a:t>&lt;datum &amp; </a:t>
            </a:r>
            <a:r>
              <a:rPr lang="nl-NL" dirty="0" err="1"/>
              <a:t>tijdsvak</a:t>
            </a:r>
            <a:r>
              <a:rPr lang="nl-NL" dirty="0"/>
              <a:t> van seminar&gt;</a:t>
            </a:r>
          </a:p>
        </p:txBody>
      </p:sp>
      <p:sp>
        <p:nvSpPr>
          <p:cNvPr id="9" name="Tijdelijke aanduiding voor afbeelding 2">
            <a:extLst>
              <a:ext uri="{FF2B5EF4-FFF2-40B4-BE49-F238E27FC236}">
                <a16:creationId xmlns:a16="http://schemas.microsoft.com/office/drawing/2014/main" id="{03FEFA49-5034-3396-F1C5-FE30B177FBA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Tree>
    <p:extLst>
      <p:ext uri="{BB962C8B-B14F-4D97-AF65-F5344CB8AC3E}">
        <p14:creationId xmlns:p14="http://schemas.microsoft.com/office/powerpoint/2010/main" val="1292155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9BDA0-DD0C-EE0F-B641-598908A46706}"/>
              </a:ext>
            </a:extLst>
          </p:cNvPr>
          <p:cNvSpPr>
            <a:spLocks noGrp="1"/>
          </p:cNvSpPr>
          <p:nvPr>
            <p:ph type="ctrTitle" hasCustomPrompt="1"/>
          </p:nvPr>
        </p:nvSpPr>
        <p:spPr>
          <a:xfrm>
            <a:off x="838199" y="1080233"/>
            <a:ext cx="10574547" cy="611188"/>
          </a:xfrm>
          <a:prstGeom prst="rect">
            <a:avLst/>
          </a:prstGeom>
        </p:spPr>
        <p:txBody>
          <a:bodyPr anchor="ctr"/>
          <a:lstStyle>
            <a:lvl1pPr algn="ctr">
              <a:defRPr sz="4400" b="1"/>
            </a:lvl1pPr>
          </a:lstStyle>
          <a:p>
            <a:pPr algn="l"/>
            <a:r>
              <a:rPr lang="nl-NL" dirty="0">
                <a:solidFill>
                  <a:srgbClr val="05033C"/>
                </a:solidFill>
                <a:latin typeface="Antenna Regular" panose="02000503000000020004" pitchFamily="50" charset="0"/>
              </a:rPr>
              <a:t>Kop</a:t>
            </a:r>
          </a:p>
        </p:txBody>
      </p:sp>
      <p:sp>
        <p:nvSpPr>
          <p:cNvPr id="3" name="Ondertitel 2">
            <a:extLst>
              <a:ext uri="{FF2B5EF4-FFF2-40B4-BE49-F238E27FC236}">
                <a16:creationId xmlns:a16="http://schemas.microsoft.com/office/drawing/2014/main" id="{A07BD7B1-73F5-89C9-954C-083165F15CD2}"/>
              </a:ext>
            </a:extLst>
          </p:cNvPr>
          <p:cNvSpPr>
            <a:spLocks noGrp="1"/>
          </p:cNvSpPr>
          <p:nvPr>
            <p:ph type="subTitle" idx="1" hasCustomPrompt="1"/>
          </p:nvPr>
        </p:nvSpPr>
        <p:spPr>
          <a:xfrm>
            <a:off x="838197" y="1732488"/>
            <a:ext cx="10574547" cy="3990496"/>
          </a:xfrm>
          <a:prstGeom prst="rect">
            <a:avLst/>
          </a:prstGeom>
        </p:spPr>
        <p:txBody>
          <a:bodyPr/>
          <a:lstStyle>
            <a:lvl1pPr marL="0" indent="0" algn="l">
              <a:buNone/>
              <a:defRPr sz="2800">
                <a:solidFill>
                  <a:srgbClr val="05033C"/>
                </a:solidFill>
                <a:latin typeface="Antenna Regular" panose="02000503000000020004"/>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latin typeface="Aptos" panose="02110004020202020204"/>
                <a:ea typeface="+mn-ea"/>
                <a:cs typeface="+mn-cs"/>
              </a:rPr>
              <a:t>Tekst</a:t>
            </a:r>
            <a:endParaRPr kumimoji="0" lang="nl-NL"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Tijdelijke aanduiding voor tekst 5">
            <a:extLst>
              <a:ext uri="{FF2B5EF4-FFF2-40B4-BE49-F238E27FC236}">
                <a16:creationId xmlns:a16="http://schemas.microsoft.com/office/drawing/2014/main" id="{0B4A12F3-A78C-015B-0AD9-B6E1D0A24D09}"/>
              </a:ext>
            </a:extLst>
          </p:cNvPr>
          <p:cNvSpPr>
            <a:spLocks noGrp="1"/>
          </p:cNvSpPr>
          <p:nvPr>
            <p:ph type="body" sz="quarter" idx="10" hasCustomPrompt="1"/>
          </p:nvPr>
        </p:nvSpPr>
        <p:spPr>
          <a:xfrm>
            <a:off x="838199" y="433252"/>
            <a:ext cx="10574547" cy="611188"/>
          </a:xfrm>
          <a:prstGeom prst="rect">
            <a:avLst/>
          </a:prstGeom>
        </p:spPr>
        <p:txBody>
          <a:bodyPr anchor="ctr"/>
          <a:lstStyle>
            <a:lvl1pPr>
              <a:buNone/>
              <a:defRPr>
                <a:solidFill>
                  <a:srgbClr val="05033C"/>
                </a:solidFill>
                <a:latin typeface="Antenna Regular" panose="02000503000000020004"/>
                <a:cs typeface="Arial" panose="020B0604020202020204" pitchFamily="34" charset="0"/>
              </a:defRPr>
            </a:lvl1pPr>
          </a:lstStyle>
          <a:p>
            <a:pPr lvl="0"/>
            <a:r>
              <a:rPr lang="nl-NL" dirty="0"/>
              <a:t>Sub-kop</a:t>
            </a:r>
          </a:p>
        </p:txBody>
      </p:sp>
    </p:spTree>
    <p:extLst>
      <p:ext uri="{BB962C8B-B14F-4D97-AF65-F5344CB8AC3E}">
        <p14:creationId xmlns:p14="http://schemas.microsoft.com/office/powerpoint/2010/main" val="3846589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kst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9BDA0-DD0C-EE0F-B641-598908A46706}"/>
              </a:ext>
            </a:extLst>
          </p:cNvPr>
          <p:cNvSpPr>
            <a:spLocks noGrp="1"/>
          </p:cNvSpPr>
          <p:nvPr>
            <p:ph type="ctrTitle" hasCustomPrompt="1"/>
          </p:nvPr>
        </p:nvSpPr>
        <p:spPr>
          <a:xfrm>
            <a:off x="838200" y="405442"/>
            <a:ext cx="10798834" cy="672860"/>
          </a:xfrm>
          <a:prstGeom prst="rect">
            <a:avLst/>
          </a:prstGeom>
        </p:spPr>
        <p:txBody>
          <a:bodyPr anchor="ctr"/>
          <a:lstStyle>
            <a:lvl1pPr algn="ctr">
              <a:defRPr sz="4400">
                <a:latin typeface="Antenna Regular" panose="02000503000000020004"/>
              </a:defRPr>
            </a:lvl1pPr>
          </a:lstStyle>
          <a:p>
            <a:pPr algn="l"/>
            <a:r>
              <a:rPr lang="nl-NL" dirty="0">
                <a:solidFill>
                  <a:srgbClr val="05033C"/>
                </a:solidFill>
                <a:latin typeface="Antenna Regular" panose="02000503000000020004" pitchFamily="50" charset="0"/>
              </a:rPr>
              <a:t>Kop</a:t>
            </a:r>
          </a:p>
        </p:txBody>
      </p:sp>
      <p:sp>
        <p:nvSpPr>
          <p:cNvPr id="6" name="Tijdelijke aanduiding voor tekst 5">
            <a:extLst>
              <a:ext uri="{FF2B5EF4-FFF2-40B4-BE49-F238E27FC236}">
                <a16:creationId xmlns:a16="http://schemas.microsoft.com/office/drawing/2014/main" id="{0B4A12F3-A78C-015B-0AD9-B6E1D0A24D09}"/>
              </a:ext>
            </a:extLst>
          </p:cNvPr>
          <p:cNvSpPr>
            <a:spLocks noGrp="1"/>
          </p:cNvSpPr>
          <p:nvPr>
            <p:ph type="body" sz="quarter" idx="10" hasCustomPrompt="1"/>
          </p:nvPr>
        </p:nvSpPr>
        <p:spPr>
          <a:xfrm>
            <a:off x="838200" y="1088216"/>
            <a:ext cx="10798833" cy="611188"/>
          </a:xfrm>
          <a:prstGeom prst="rect">
            <a:avLst/>
          </a:prstGeom>
        </p:spPr>
        <p:txBody>
          <a:bodyPr anchor="ctr"/>
          <a:lstStyle>
            <a:lvl1pPr>
              <a:buNone/>
              <a:defRPr>
                <a:solidFill>
                  <a:srgbClr val="05033C"/>
                </a:solidFill>
                <a:latin typeface="Antenna Regular" panose="02000503000000020004"/>
                <a:cs typeface="Arial" panose="020B0604020202020204" pitchFamily="34" charset="0"/>
              </a:defRPr>
            </a:lvl1pPr>
          </a:lstStyle>
          <a:p>
            <a:pPr lvl="0"/>
            <a:r>
              <a:rPr lang="nl-NL" dirty="0"/>
              <a:t>Sub-kop</a:t>
            </a:r>
          </a:p>
        </p:txBody>
      </p:sp>
      <p:sp>
        <p:nvSpPr>
          <p:cNvPr id="7" name="Ondertitel 2">
            <a:extLst>
              <a:ext uri="{FF2B5EF4-FFF2-40B4-BE49-F238E27FC236}">
                <a16:creationId xmlns:a16="http://schemas.microsoft.com/office/drawing/2014/main" id="{E7AA8681-5C45-77F1-FA37-5DAAD44B7E66}"/>
              </a:ext>
            </a:extLst>
          </p:cNvPr>
          <p:cNvSpPr>
            <a:spLocks noGrp="1"/>
          </p:cNvSpPr>
          <p:nvPr>
            <p:ph type="subTitle" idx="1" hasCustomPrompt="1"/>
          </p:nvPr>
        </p:nvSpPr>
        <p:spPr>
          <a:xfrm>
            <a:off x="838199" y="1777042"/>
            <a:ext cx="10798833" cy="3838754"/>
          </a:xfrm>
          <a:prstGeom prst="rect">
            <a:avLst/>
          </a:prstGeom>
        </p:spPr>
        <p:txBody>
          <a:bodyPr/>
          <a:lstStyle>
            <a:lvl1pPr marL="0" indent="0" algn="l">
              <a:buNone/>
              <a:defRPr sz="2800">
                <a:solidFill>
                  <a:srgbClr val="05033C"/>
                </a:solidFill>
                <a:latin typeface="Antenna Regular" panose="02000503000000020004"/>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latin typeface="Aptos" panose="02110004020202020204"/>
                <a:ea typeface="+mn-ea"/>
                <a:cs typeface="+mn-cs"/>
              </a:rPr>
              <a:t>Tekst</a:t>
            </a:r>
            <a:endParaRPr kumimoji="0" lang="nl-NL"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1422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_Afbeelding (1)">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C36501D2-01FF-E496-BA00-1AFAE9180D04}"/>
              </a:ext>
            </a:extLst>
          </p:cNvPr>
          <p:cNvSpPr>
            <a:spLocks noGrp="1"/>
          </p:cNvSpPr>
          <p:nvPr>
            <p:ph type="title" hasCustomPrompt="1"/>
          </p:nvPr>
        </p:nvSpPr>
        <p:spPr>
          <a:xfrm>
            <a:off x="836613" y="444921"/>
            <a:ext cx="5926497" cy="1278941"/>
          </a:xfrm>
          <a:prstGeom prst="rect">
            <a:avLst/>
          </a:prstGeom>
        </p:spPr>
        <p:txBody>
          <a:bodyPr anchor="t"/>
          <a:lstStyle>
            <a:lvl1pPr algn="l">
              <a:defRPr sz="4000" b="1">
                <a:solidFill>
                  <a:srgbClr val="05033A"/>
                </a:solidFill>
                <a:latin typeface="Antenna Regular" panose="02000503000000020004" pitchFamily="50" charset="0"/>
              </a:defRPr>
            </a:lvl1pPr>
          </a:lstStyle>
          <a:p>
            <a:r>
              <a:rPr lang="nl-NL" dirty="0"/>
              <a:t>Kop</a:t>
            </a:r>
          </a:p>
        </p:txBody>
      </p:sp>
      <p:sp>
        <p:nvSpPr>
          <p:cNvPr id="8" name="Tijdelijke aanduiding voor tekst 3">
            <a:extLst>
              <a:ext uri="{FF2B5EF4-FFF2-40B4-BE49-F238E27FC236}">
                <a16:creationId xmlns:a16="http://schemas.microsoft.com/office/drawing/2014/main" id="{FC2D1240-A09E-E1B0-2587-932FC43D78AC}"/>
              </a:ext>
            </a:extLst>
          </p:cNvPr>
          <p:cNvSpPr>
            <a:spLocks noGrp="1"/>
          </p:cNvSpPr>
          <p:nvPr>
            <p:ph type="body" sz="half" idx="2" hasCustomPrompt="1"/>
          </p:nvPr>
        </p:nvSpPr>
        <p:spPr>
          <a:xfrm>
            <a:off x="836613" y="2323958"/>
            <a:ext cx="5926496" cy="3329461"/>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nl-NL" sz="2000" b="0" i="0" u="none" strike="noStrike" kern="1200" cap="none" spc="0" normalizeH="0" baseline="0" noProof="0">
                <a:ln>
                  <a:noFill/>
                </a:ln>
                <a:solidFill>
                  <a:srgbClr val="05033C"/>
                </a:solidFill>
                <a:effectLst/>
                <a:uLnTx/>
                <a:uFillTx/>
                <a:latin typeface="Antenna Regular" panose="02000503000000020004"/>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200"/>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000"/>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latin typeface="Aptos" panose="02110004020202020204"/>
                <a:ea typeface="+mn-ea"/>
                <a:cs typeface="+mn-cs"/>
              </a:rPr>
              <a:t>Tekst</a:t>
            </a:r>
            <a:endParaRPr kumimoji="0" lang="nl-NL" sz="3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Tijdelijke aanduiding voor afbeelding 2">
            <a:extLst>
              <a:ext uri="{FF2B5EF4-FFF2-40B4-BE49-F238E27FC236}">
                <a16:creationId xmlns:a16="http://schemas.microsoft.com/office/drawing/2014/main" id="{03FEFA49-5034-3396-F1C5-FE30B177FBA7}"/>
              </a:ext>
            </a:extLst>
          </p:cNvPr>
          <p:cNvSpPr>
            <a:spLocks noGrp="1"/>
          </p:cNvSpPr>
          <p:nvPr>
            <p:ph type="pic" idx="1"/>
          </p:nvPr>
        </p:nvSpPr>
        <p:spPr>
          <a:xfrm>
            <a:off x="7047779" y="448936"/>
            <a:ext cx="4307607" cy="332946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3" name="Tijdelijke aanduiding voor tekst 2">
            <a:extLst>
              <a:ext uri="{FF2B5EF4-FFF2-40B4-BE49-F238E27FC236}">
                <a16:creationId xmlns:a16="http://schemas.microsoft.com/office/drawing/2014/main" id="{98162F15-F66E-9C59-58B8-EC13109B0A4F}"/>
              </a:ext>
            </a:extLst>
          </p:cNvPr>
          <p:cNvSpPr>
            <a:spLocks noGrp="1"/>
          </p:cNvSpPr>
          <p:nvPr>
            <p:ph type="body" sz="quarter" idx="10" hasCustomPrompt="1"/>
          </p:nvPr>
        </p:nvSpPr>
        <p:spPr>
          <a:xfrm>
            <a:off x="836614" y="1772960"/>
            <a:ext cx="5926496" cy="484313"/>
          </a:xfrm>
          <a:prstGeom prst="rect">
            <a:avLst/>
          </a:prstGeom>
        </p:spPr>
        <p:txBody>
          <a:bodyPr/>
          <a:lstStyle>
            <a:lvl1pPr>
              <a:buNone/>
              <a:defRPr>
                <a:solidFill>
                  <a:srgbClr val="05033C"/>
                </a:solidFill>
                <a:latin typeface="Antenna Regular" panose="02000503000000020004"/>
                <a:cs typeface="Arial" panose="020B0604020202020204" pitchFamily="34" charset="0"/>
              </a:defRPr>
            </a:lvl1pPr>
            <a:lvl2pPr>
              <a:buNone/>
              <a:defRPr/>
            </a:lvl2pPr>
          </a:lstStyle>
          <a:p>
            <a:pPr lvl="0"/>
            <a:r>
              <a:rPr lang="nl-NL" dirty="0"/>
              <a:t>Sub-kop</a:t>
            </a:r>
          </a:p>
        </p:txBody>
      </p:sp>
    </p:spTree>
    <p:extLst>
      <p:ext uri="{BB962C8B-B14F-4D97-AF65-F5344CB8AC3E}">
        <p14:creationId xmlns:p14="http://schemas.microsoft.com/office/powerpoint/2010/main" val="2579735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_Afbeelding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8D0FF-54A5-5527-C36A-22EAD8BC9128}"/>
              </a:ext>
            </a:extLst>
          </p:cNvPr>
          <p:cNvSpPr>
            <a:spLocks noGrp="1"/>
          </p:cNvSpPr>
          <p:nvPr>
            <p:ph type="title" hasCustomPrompt="1"/>
          </p:nvPr>
        </p:nvSpPr>
        <p:spPr>
          <a:xfrm>
            <a:off x="6556074" y="433251"/>
            <a:ext cx="4797725" cy="1499065"/>
          </a:xfrm>
          <a:prstGeom prst="rect">
            <a:avLst/>
          </a:prstGeom>
        </p:spPr>
        <p:txBody>
          <a:bodyPr/>
          <a:lstStyle>
            <a:lvl1pPr algn="r">
              <a:defRPr>
                <a:solidFill>
                  <a:srgbClr val="05033C"/>
                </a:solidFill>
                <a:latin typeface="Antenna Regular" panose="02000503000000020004" pitchFamily="50" charset="0"/>
              </a:defRPr>
            </a:lvl1pPr>
          </a:lstStyle>
          <a:p>
            <a:r>
              <a:rPr lang="nl-NL" dirty="0"/>
              <a:t>Kop</a:t>
            </a:r>
          </a:p>
        </p:txBody>
      </p:sp>
      <p:sp>
        <p:nvSpPr>
          <p:cNvPr id="5" name="Tijdelijke aanduiding voor tekst 4">
            <a:extLst>
              <a:ext uri="{FF2B5EF4-FFF2-40B4-BE49-F238E27FC236}">
                <a16:creationId xmlns:a16="http://schemas.microsoft.com/office/drawing/2014/main" id="{DB6CF738-6687-1F66-ADF9-B6491388017A}"/>
              </a:ext>
            </a:extLst>
          </p:cNvPr>
          <p:cNvSpPr>
            <a:spLocks noGrp="1"/>
          </p:cNvSpPr>
          <p:nvPr>
            <p:ph type="body" sz="quarter" idx="10" hasCustomPrompt="1"/>
          </p:nvPr>
        </p:nvSpPr>
        <p:spPr>
          <a:xfrm>
            <a:off x="6556074" y="2022729"/>
            <a:ext cx="4797425" cy="1087258"/>
          </a:xfrm>
          <a:prstGeom prst="rect">
            <a:avLst/>
          </a:prstGeom>
        </p:spPr>
        <p:txBody>
          <a:bodyPr/>
          <a:lstStyle>
            <a:lvl1pPr algn="r">
              <a:buNone/>
              <a:defRPr>
                <a:latin typeface="Antenna Regular" panose="02000503000000020004"/>
                <a:cs typeface="Arial" panose="020B0604020202020204" pitchFamily="34" charset="0"/>
              </a:defRPr>
            </a:lvl1pPr>
          </a:lstStyle>
          <a:p>
            <a:pPr lvl="0"/>
            <a:r>
              <a:rPr lang="nl-NL" dirty="0"/>
              <a:t>Sub-kop</a:t>
            </a:r>
          </a:p>
        </p:txBody>
      </p:sp>
      <p:sp>
        <p:nvSpPr>
          <p:cNvPr id="7" name="Tijdelijke aanduiding voor tekst 6">
            <a:extLst>
              <a:ext uri="{FF2B5EF4-FFF2-40B4-BE49-F238E27FC236}">
                <a16:creationId xmlns:a16="http://schemas.microsoft.com/office/drawing/2014/main" id="{DB2D74D9-225D-12FE-4A69-189E74138490}"/>
              </a:ext>
            </a:extLst>
          </p:cNvPr>
          <p:cNvSpPr>
            <a:spLocks noGrp="1"/>
          </p:cNvSpPr>
          <p:nvPr>
            <p:ph type="body" sz="quarter" idx="11" hasCustomPrompt="1"/>
          </p:nvPr>
        </p:nvSpPr>
        <p:spPr>
          <a:xfrm>
            <a:off x="500063" y="433252"/>
            <a:ext cx="5875337" cy="5872163"/>
          </a:xfrm>
          <a:prstGeom prst="rect">
            <a:avLst/>
          </a:prstGeom>
        </p:spPr>
        <p:txBody>
          <a:bodyPr/>
          <a:lstStyle>
            <a:lvl1pPr>
              <a:buNone/>
              <a:defRPr sz="2000">
                <a:latin typeface="Antenna Regular" panose="02000503000000020004"/>
              </a:defRPr>
            </a:lvl1pPr>
          </a:lstStyle>
          <a:p>
            <a:pPr lvl="0"/>
            <a:r>
              <a:rPr lang="nl-NL" dirty="0"/>
              <a:t>Tekst</a:t>
            </a:r>
          </a:p>
        </p:txBody>
      </p:sp>
      <p:sp>
        <p:nvSpPr>
          <p:cNvPr id="10" name="Tijdelijke aanduiding voor afbeelding 9">
            <a:extLst>
              <a:ext uri="{FF2B5EF4-FFF2-40B4-BE49-F238E27FC236}">
                <a16:creationId xmlns:a16="http://schemas.microsoft.com/office/drawing/2014/main" id="{AB646ADB-0E83-5E37-6C4F-587F3A36644A}"/>
              </a:ext>
            </a:extLst>
          </p:cNvPr>
          <p:cNvSpPr>
            <a:spLocks noGrp="1"/>
          </p:cNvSpPr>
          <p:nvPr>
            <p:ph type="pic" sz="quarter" idx="12"/>
          </p:nvPr>
        </p:nvSpPr>
        <p:spPr>
          <a:xfrm>
            <a:off x="6556074" y="3200400"/>
            <a:ext cx="4797727" cy="2268538"/>
          </a:xfrm>
          <a:prstGeom prst="rect">
            <a:avLst/>
          </a:prstGeom>
        </p:spPr>
        <p:txBody>
          <a:bodyPr/>
          <a:lstStyle/>
          <a:p>
            <a:endParaRPr lang="nl-NL" dirty="0"/>
          </a:p>
        </p:txBody>
      </p:sp>
    </p:spTree>
    <p:extLst>
      <p:ext uri="{BB962C8B-B14F-4D97-AF65-F5344CB8AC3E}">
        <p14:creationId xmlns:p14="http://schemas.microsoft.com/office/powerpoint/2010/main" val="3224575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edia_Invoeg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B1A42-BCFB-7BF6-E94F-1778B833D782}"/>
              </a:ext>
            </a:extLst>
          </p:cNvPr>
          <p:cNvSpPr>
            <a:spLocks noGrp="1"/>
          </p:cNvSpPr>
          <p:nvPr>
            <p:ph type="title" hasCustomPrompt="1"/>
          </p:nvPr>
        </p:nvSpPr>
        <p:spPr>
          <a:xfrm>
            <a:off x="838200" y="396387"/>
            <a:ext cx="10515600" cy="1294301"/>
          </a:xfrm>
          <a:prstGeom prst="rect">
            <a:avLst/>
          </a:prstGeom>
        </p:spPr>
        <p:txBody>
          <a:bodyPr/>
          <a:lstStyle>
            <a:lvl1pPr>
              <a:defRPr>
                <a:solidFill>
                  <a:srgbClr val="05033C"/>
                </a:solidFill>
                <a:latin typeface="Antenna Regular" panose="02000503000000020004" pitchFamily="50" charset="0"/>
              </a:defRPr>
            </a:lvl1pPr>
          </a:lstStyle>
          <a:p>
            <a:r>
              <a:rPr lang="nl-NL" dirty="0"/>
              <a:t>Titel</a:t>
            </a:r>
          </a:p>
        </p:txBody>
      </p:sp>
      <p:sp>
        <p:nvSpPr>
          <p:cNvPr id="5" name="Ondertitel 2">
            <a:extLst>
              <a:ext uri="{FF2B5EF4-FFF2-40B4-BE49-F238E27FC236}">
                <a16:creationId xmlns:a16="http://schemas.microsoft.com/office/drawing/2014/main" id="{36CE72E1-16FE-20A6-1DB0-4038C6D7F588}"/>
              </a:ext>
            </a:extLst>
          </p:cNvPr>
          <p:cNvSpPr>
            <a:spLocks noGrp="1"/>
          </p:cNvSpPr>
          <p:nvPr>
            <p:ph type="subTitle" idx="1" hasCustomPrompt="1"/>
          </p:nvPr>
        </p:nvSpPr>
        <p:spPr>
          <a:xfrm>
            <a:off x="848261" y="1777042"/>
            <a:ext cx="10515600" cy="3904142"/>
          </a:xfrm>
          <a:prstGeom prst="rect">
            <a:avLst/>
          </a:prstGeom>
        </p:spPr>
        <p:txBody>
          <a:bodyPr/>
          <a:lstStyle>
            <a:lvl1pPr marL="0" indent="0" algn="l">
              <a:buNone/>
              <a:defRPr sz="2800">
                <a:solidFill>
                  <a:srgbClr val="05033C"/>
                </a:solidFill>
                <a:latin typeface="Antenna Regular" panose="02000503000000020004"/>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latin typeface="Aptos" panose="02110004020202020204"/>
                <a:ea typeface="+mn-ea"/>
                <a:cs typeface="+mn-cs"/>
              </a:rPr>
              <a:t>Tekst</a:t>
            </a:r>
            <a:endParaRPr kumimoji="0" lang="nl-NL"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376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Media_Invoeg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B1A42-BCFB-7BF6-E94F-1778B833D782}"/>
              </a:ext>
            </a:extLst>
          </p:cNvPr>
          <p:cNvSpPr>
            <a:spLocks noGrp="1"/>
          </p:cNvSpPr>
          <p:nvPr>
            <p:ph type="title" hasCustomPrompt="1"/>
          </p:nvPr>
        </p:nvSpPr>
        <p:spPr>
          <a:xfrm>
            <a:off x="838200" y="2855344"/>
            <a:ext cx="10515600" cy="810882"/>
          </a:xfrm>
          <a:prstGeom prst="rect">
            <a:avLst/>
          </a:prstGeom>
        </p:spPr>
        <p:txBody>
          <a:bodyPr/>
          <a:lstStyle>
            <a:lvl1pPr>
              <a:defRPr>
                <a:solidFill>
                  <a:srgbClr val="05033C"/>
                </a:solidFill>
                <a:latin typeface="Antenna Regular" panose="02000503000000020004" pitchFamily="50" charset="0"/>
              </a:defRPr>
            </a:lvl1pPr>
          </a:lstStyle>
          <a:p>
            <a:r>
              <a:rPr lang="nl-NL" dirty="0"/>
              <a:t>Bedankt voor jullie aandacht.</a:t>
            </a:r>
          </a:p>
        </p:txBody>
      </p:sp>
      <p:pic>
        <p:nvPicPr>
          <p:cNvPr id="4" name="Afbeelding 3" descr="Afbeelding met schermopname, Lettertype, Graphics, ontwerp&#10;&#10;Automatisch gegenereerde beschrijving">
            <a:extLst>
              <a:ext uri="{FF2B5EF4-FFF2-40B4-BE49-F238E27FC236}">
                <a16:creationId xmlns:a16="http://schemas.microsoft.com/office/drawing/2014/main" id="{83889629-761A-2A97-D4D6-F1F58F9912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077" y="5856702"/>
            <a:ext cx="2376790" cy="590484"/>
          </a:xfrm>
          <a:prstGeom prst="rect">
            <a:avLst/>
          </a:prstGeom>
          <a:solidFill>
            <a:schemeClr val="bg1"/>
          </a:solidFill>
        </p:spPr>
      </p:pic>
    </p:spTree>
    <p:extLst>
      <p:ext uri="{BB962C8B-B14F-4D97-AF65-F5344CB8AC3E}">
        <p14:creationId xmlns:p14="http://schemas.microsoft.com/office/powerpoint/2010/main" val="2175829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Media_Invoeg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B1A42-BCFB-7BF6-E94F-1778B833D782}"/>
              </a:ext>
            </a:extLst>
          </p:cNvPr>
          <p:cNvSpPr>
            <a:spLocks noGrp="1"/>
          </p:cNvSpPr>
          <p:nvPr>
            <p:ph type="title" hasCustomPrompt="1"/>
          </p:nvPr>
        </p:nvSpPr>
        <p:spPr>
          <a:xfrm>
            <a:off x="838200" y="2855344"/>
            <a:ext cx="10515600" cy="810882"/>
          </a:xfrm>
          <a:prstGeom prst="rect">
            <a:avLst/>
          </a:prstGeom>
        </p:spPr>
        <p:txBody>
          <a:bodyPr/>
          <a:lstStyle>
            <a:lvl1pPr>
              <a:defRPr>
                <a:solidFill>
                  <a:srgbClr val="05033C"/>
                </a:solidFill>
                <a:latin typeface="Antenna Regular" panose="02000503000000020004" pitchFamily="50" charset="0"/>
              </a:defRPr>
            </a:lvl1pPr>
          </a:lstStyle>
          <a:p>
            <a:r>
              <a:rPr lang="nl-NL" dirty="0"/>
              <a:t>Zijn er vragen? Stel ze gerust.</a:t>
            </a:r>
          </a:p>
        </p:txBody>
      </p:sp>
      <p:pic>
        <p:nvPicPr>
          <p:cNvPr id="4" name="Afbeelding 3" descr="Afbeelding met schermopname, Lettertype, Graphics, ontwerp&#10;&#10;Automatisch gegenereerde beschrijving">
            <a:extLst>
              <a:ext uri="{FF2B5EF4-FFF2-40B4-BE49-F238E27FC236}">
                <a16:creationId xmlns:a16="http://schemas.microsoft.com/office/drawing/2014/main" id="{83889629-761A-2A97-D4D6-F1F58F9912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077" y="5856702"/>
            <a:ext cx="2376790" cy="590484"/>
          </a:xfrm>
          <a:prstGeom prst="rect">
            <a:avLst/>
          </a:prstGeom>
          <a:solidFill>
            <a:schemeClr val="bg1"/>
          </a:solidFill>
        </p:spPr>
      </p:pic>
    </p:spTree>
    <p:extLst>
      <p:ext uri="{BB962C8B-B14F-4D97-AF65-F5344CB8AC3E}">
        <p14:creationId xmlns:p14="http://schemas.microsoft.com/office/powerpoint/2010/main" val="557318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Media_Invoeg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B1A42-BCFB-7BF6-E94F-1778B833D782}"/>
              </a:ext>
            </a:extLst>
          </p:cNvPr>
          <p:cNvSpPr>
            <a:spLocks noGrp="1"/>
          </p:cNvSpPr>
          <p:nvPr>
            <p:ph type="title" hasCustomPrompt="1"/>
          </p:nvPr>
        </p:nvSpPr>
        <p:spPr>
          <a:xfrm>
            <a:off x="838200" y="2143664"/>
            <a:ext cx="10515600" cy="2570672"/>
          </a:xfrm>
          <a:prstGeom prst="rect">
            <a:avLst/>
          </a:prstGeom>
        </p:spPr>
        <p:txBody>
          <a:bodyPr/>
          <a:lstStyle>
            <a:lvl1pPr>
              <a:defRPr>
                <a:solidFill>
                  <a:srgbClr val="05033C"/>
                </a:solidFill>
                <a:latin typeface="Antenna Regular" panose="02000503000000020004" pitchFamily="50" charset="0"/>
              </a:defRPr>
            </a:lvl1pPr>
          </a:lstStyle>
          <a:p>
            <a:r>
              <a:rPr lang="nl-NL" dirty="0"/>
              <a:t>Seminar: &lt;naam seminar&gt;</a:t>
            </a:r>
            <a:br>
              <a:rPr lang="nl-NL" dirty="0"/>
            </a:br>
            <a:r>
              <a:rPr lang="nl-NL" dirty="0"/>
              <a:t>&lt;naam spreker&gt; </a:t>
            </a:r>
            <a:br>
              <a:rPr lang="nl-NL" dirty="0"/>
            </a:br>
            <a:br>
              <a:rPr lang="nl-NL" dirty="0"/>
            </a:br>
            <a:r>
              <a:rPr lang="nl-NL" dirty="0"/>
              <a:t>Bedankt voor jullie aanwezigheid.</a:t>
            </a:r>
          </a:p>
        </p:txBody>
      </p:sp>
      <p:pic>
        <p:nvPicPr>
          <p:cNvPr id="4" name="Afbeelding 3" descr="Afbeelding met schermopname, Lettertype, Graphics, ontwerp&#10;&#10;Automatisch gegenereerde beschrijving">
            <a:extLst>
              <a:ext uri="{FF2B5EF4-FFF2-40B4-BE49-F238E27FC236}">
                <a16:creationId xmlns:a16="http://schemas.microsoft.com/office/drawing/2014/main" id="{83889629-761A-2A97-D4D6-F1F58F9912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077" y="5856702"/>
            <a:ext cx="2376790" cy="590484"/>
          </a:xfrm>
          <a:prstGeom prst="rect">
            <a:avLst/>
          </a:prstGeom>
          <a:solidFill>
            <a:schemeClr val="bg1"/>
          </a:solidFill>
        </p:spPr>
      </p:pic>
    </p:spTree>
    <p:extLst>
      <p:ext uri="{BB962C8B-B14F-4D97-AF65-F5344CB8AC3E}">
        <p14:creationId xmlns:p14="http://schemas.microsoft.com/office/powerpoint/2010/main" val="181105957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 Id="rId4" Type="http://schemas.openxmlformats.org/officeDocument/2006/relationships/image" Target="../media/image1.png"/><Relationship Id="rId5"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 Id="rId9" Type="http://schemas.openxmlformats.org/officeDocument/2006/relationships/theme" Target="../theme/theme2.xml"/><Relationship Id="rId1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Afbeelding 7" descr="Afbeelding met schermopname, Lettertype, Graphics, ontwerp&#10;&#10;Automatisch gegenereerde beschrijving">
            <a:extLst>
              <a:ext uri="{FF2B5EF4-FFF2-40B4-BE49-F238E27FC236}">
                <a16:creationId xmlns:a16="http://schemas.microsoft.com/office/drawing/2014/main" id="{196CE34A-4F06-62F8-6788-92BE948F2B3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40111" y="6115495"/>
            <a:ext cx="2376790" cy="590484"/>
          </a:xfrm>
          <a:prstGeom prst="rect">
            <a:avLst/>
          </a:prstGeom>
          <a:solidFill>
            <a:schemeClr val="bg1"/>
          </a:solidFill>
        </p:spPr>
      </p:pic>
      <p:pic>
        <p:nvPicPr>
          <p:cNvPr id="10" name="Afbeelding 9">
            <a:extLst>
              <a:ext uri="{FF2B5EF4-FFF2-40B4-BE49-F238E27FC236}">
                <a16:creationId xmlns:a16="http://schemas.microsoft.com/office/drawing/2014/main" id="{3E835B39-6FFC-BD4E-63FF-7E650332ABF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1250" y="280351"/>
            <a:ext cx="4127770" cy="1953258"/>
          </a:xfrm>
          <a:prstGeom prst="rect">
            <a:avLst/>
          </a:prstGeom>
          <a:noFill/>
        </p:spPr>
      </p:pic>
    </p:spTree>
    <p:extLst>
      <p:ext uri="{BB962C8B-B14F-4D97-AF65-F5344CB8AC3E}">
        <p14:creationId xmlns:p14="http://schemas.microsoft.com/office/powerpoint/2010/main" val="4189518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7AD2452-D546-3A17-3A1B-5088BE6C710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9756158" y="5719314"/>
            <a:ext cx="2085096" cy="986666"/>
          </a:xfrm>
          <a:prstGeom prst="rect">
            <a:avLst/>
          </a:prstGeom>
          <a:noFill/>
        </p:spPr>
      </p:pic>
    </p:spTree>
    <p:extLst>
      <p:ext uri="{BB962C8B-B14F-4D97-AF65-F5344CB8AC3E}">
        <p14:creationId xmlns:p14="http://schemas.microsoft.com/office/powerpoint/2010/main" val="42692539"/>
      </p:ext>
    </p:extLst>
  </p:cSld>
  <p:clrMap bg1="lt1" tx1="dk1" bg2="lt2" tx2="dk2" accent1="accent1" accent2="accent2" accent3="accent3" accent4="accent4" accent5="accent5" accent6="accent6" hlink="hlink" folHlink="folHlink"/>
  <p:sldLayoutIdLst>
    <p:sldLayoutId id="2147483652" r:id="rId1"/>
    <p:sldLayoutId id="2147483656" r:id="rId2"/>
    <p:sldLayoutId id="2147483653" r:id="rId3"/>
    <p:sldLayoutId id="2147483654" r:id="rId4"/>
    <p:sldLayoutId id="2147483655" r:id="rId5"/>
    <p:sldLayoutId id="2147483657" r:id="rId6"/>
    <p:sldLayoutId id="2147483658" r:id="rId7"/>
    <p:sldLayoutId id="2147483659"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2395728"/>
            <a:ext cx="9692640" cy="914400"/>
          </a:xfrm>
          <a:prstGeom prst="rect">
            <a:avLst/>
          </a:prstGeom>
          <a:noFill/>
        </p:spPr>
        <p:txBody>
          <a:bodyPr wrap="square" lIns="0" rIns="0" tIns="0" bIns="0" anchor="t">
            <a:spAutoFit/>
          </a:bodyPr>
          <a:lstStyle/>
          <a:p>
            <a:pPr algn="l"/>
            <a:r>
              <a:rPr sz="4600" b="1" i="0">
                <a:solidFill>
                  <a:srgbClr val="0E2841"/>
                </a:solidFill>
                <a:latin typeface="Calibri"/>
              </a:rPr>
              <a:t>From Prompt to Model</a:t>
            </a:r>
          </a:p>
        </p:txBody>
      </p:sp>
      <p:sp>
        <p:nvSpPr>
          <p:cNvPr id="3" name="TextBox 2"/>
          <p:cNvSpPr txBox="1"/>
          <p:nvPr/>
        </p:nvSpPr>
        <p:spPr>
          <a:xfrm>
            <a:off x="758952" y="3218688"/>
            <a:ext cx="9692640" cy="548640"/>
          </a:xfrm>
          <a:prstGeom prst="rect">
            <a:avLst/>
          </a:prstGeom>
          <a:noFill/>
        </p:spPr>
        <p:txBody>
          <a:bodyPr wrap="square" lIns="0" rIns="0" tIns="0" bIns="0" anchor="t">
            <a:spAutoFit/>
          </a:bodyPr>
          <a:lstStyle/>
          <a:p>
            <a:pPr algn="l"/>
            <a:r>
              <a:rPr sz="2200" b="0" i="0">
                <a:solidFill>
                  <a:srgbClr val="156082"/>
                </a:solidFill>
                <a:latin typeface="Calibri"/>
              </a:rPr>
              <a:t>AI-driven requirements engineering in a model-based world</a:t>
            </a:r>
          </a:p>
        </p:txBody>
      </p:sp>
      <p:cxnSp>
        <p:nvCxnSpPr>
          <p:cNvPr id="4" name="Connector 3"/>
          <p:cNvCxnSpPr/>
          <p:nvPr/>
        </p:nvCxnSpPr>
        <p:spPr>
          <a:xfrm>
            <a:off x="758952" y="4041648"/>
            <a:ext cx="2926080" cy="0"/>
          </a:xfrm>
          <a:prstGeom prst="line">
            <a:avLst/>
          </a:prstGeom>
          <a:ln w="15875">
            <a:solidFill>
              <a:srgbClr val="C7D5DE"/>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58952" y="4261104"/>
            <a:ext cx="6949440" cy="1371600"/>
          </a:xfrm>
          <a:prstGeom prst="rect">
            <a:avLst/>
          </a:prstGeom>
          <a:noFill/>
        </p:spPr>
        <p:txBody>
          <a:bodyPr wrap="square" lIns="0" rIns="0" tIns="0" bIns="0" anchor="t">
            <a:spAutoFit/>
          </a:bodyPr>
          <a:lstStyle/>
          <a:p>
            <a:pPr algn="l">
              <a:lnSpc>
                <a:spcPct val="135000"/>
              </a:lnSpc>
            </a:pPr>
            <a:r>
              <a:rPr sz="1500" b="0" i="0">
                <a:solidFill>
                  <a:srgbClr val="0E2841"/>
                </a:solidFill>
                <a:latin typeface="Calibri"/>
              </a:rPr>
              <a:t>Walter van der Heiden</a:t>
            </a:r>
          </a:p>
          <a:p>
            <a:pPr algn="l">
              <a:lnSpc>
                <a:spcPct val="135000"/>
              </a:lnSpc>
            </a:pPr>
            <a:r>
              <a:rPr sz="1500" b="0" i="0">
                <a:solidFill>
                  <a:srgbClr val="0E2841"/>
                </a:solidFill>
                <a:latin typeface="Calibri"/>
              </a:rPr>
              <a:t>VDH Informatica BV  ·  IBM Champion 2021–2026</a:t>
            </a:r>
          </a:p>
        </p:txBody>
      </p:sp>
      <p:sp>
        <p:nvSpPr>
          <p:cNvPr id="6" name="TextBox 5"/>
          <p:cNvSpPr txBox="1"/>
          <p:nvPr/>
        </p:nvSpPr>
        <p:spPr>
          <a:xfrm>
            <a:off x="758952" y="5577840"/>
            <a:ext cx="6949440" cy="457200"/>
          </a:xfrm>
          <a:prstGeom prst="rect">
            <a:avLst/>
          </a:prstGeom>
          <a:noFill/>
        </p:spPr>
        <p:txBody>
          <a:bodyPr wrap="square" lIns="0" rIns="0" tIns="0" bIns="0" anchor="t">
            <a:spAutoFit/>
          </a:bodyPr>
          <a:lstStyle/>
          <a:p>
            <a:pPr algn="l"/>
            <a:r>
              <a:rPr sz="1200" b="0" i="0">
                <a:solidFill>
                  <a:srgbClr val="5B6E7C"/>
                </a:solidFill>
                <a:latin typeface="Calibri"/>
              </a:rPr>
              <a:t>Embedded Software + AI  ·  WoTS 2026  ·  Jaarbeurs Utrecht  ·  22 September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THE PATTERN</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We have been here before</a:t>
            </a:r>
          </a:p>
        </p:txBody>
      </p:sp>
      <p:sp>
        <p:nvSpPr>
          <p:cNvPr id="4" name="Rounded Rectangle 3"/>
          <p:cNvSpPr/>
          <p:nvPr/>
        </p:nvSpPr>
        <p:spPr>
          <a:xfrm>
            <a:off x="758952" y="1389888"/>
            <a:ext cx="5138928" cy="1810512"/>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Rounded Rectangle 4"/>
          <p:cNvSpPr/>
          <p:nvPr/>
        </p:nvSpPr>
        <p:spPr>
          <a:xfrm>
            <a:off x="1033271" y="1627632"/>
            <a:ext cx="768096" cy="274320"/>
          </a:xfrm>
          <a:prstGeom prst="roundRect">
            <a:avLst>
              <a:gd name="adj" fmla="val 50000"/>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1050" b="1" i="0">
                <a:solidFill>
                  <a:srgbClr val="FFFFFF"/>
                </a:solidFill>
                <a:latin typeface="Calibri"/>
              </a:rPr>
              <a:t>1865</a:t>
            </a:r>
          </a:p>
        </p:txBody>
      </p:sp>
      <p:sp>
        <p:nvSpPr>
          <p:cNvPr id="6" name="TextBox 5"/>
          <p:cNvSpPr txBox="1"/>
          <p:nvPr/>
        </p:nvSpPr>
        <p:spPr>
          <a:xfrm>
            <a:off x="1901952" y="1636776"/>
            <a:ext cx="3721608" cy="292608"/>
          </a:xfrm>
          <a:prstGeom prst="rect">
            <a:avLst/>
          </a:prstGeom>
          <a:noFill/>
        </p:spPr>
        <p:txBody>
          <a:bodyPr wrap="square" lIns="0" rIns="0" tIns="0" bIns="0" anchor="t">
            <a:spAutoFit/>
          </a:bodyPr>
          <a:lstStyle/>
          <a:p>
            <a:pPr algn="l"/>
            <a:r>
              <a:rPr sz="1600" b="1" i="0">
                <a:solidFill>
                  <a:srgbClr val="0E2841"/>
                </a:solidFill>
                <a:latin typeface="Calibri"/>
              </a:rPr>
              <a:t>The motor car</a:t>
            </a:r>
          </a:p>
        </p:txBody>
      </p:sp>
      <p:sp>
        <p:nvSpPr>
          <p:cNvPr id="7" name="TextBox 6"/>
          <p:cNvSpPr txBox="1"/>
          <p:nvPr/>
        </p:nvSpPr>
        <p:spPr>
          <a:xfrm>
            <a:off x="1033271" y="2084832"/>
            <a:ext cx="4590288" cy="731520"/>
          </a:xfrm>
          <a:prstGeom prst="rect">
            <a:avLst/>
          </a:prstGeom>
          <a:noFill/>
        </p:spPr>
        <p:txBody>
          <a:bodyPr wrap="square" lIns="0" rIns="0" tIns="0" bIns="0" anchor="t">
            <a:spAutoFit/>
          </a:bodyPr>
          <a:lstStyle/>
          <a:p>
            <a:pPr algn="l">
              <a:lnSpc>
                <a:spcPct val="118000"/>
              </a:lnSpc>
            </a:pPr>
            <a:r>
              <a:rPr sz="1250" b="0" i="0">
                <a:solidFill>
                  <a:srgbClr val="0E2841"/>
                </a:solidFill>
                <a:latin typeface="Calibri"/>
              </a:rPr>
              <a:t>British law: a man had to walk 60 yards ahead of any self-propelled</a:t>
            </a:r>
          </a:p>
          <a:p>
            <a:pPr algn="l">
              <a:lnSpc>
                <a:spcPct val="118000"/>
              </a:lnSpc>
            </a:pPr>
            <a:r>
              <a:rPr sz="1250" b="0" i="0">
                <a:solidFill>
                  <a:srgbClr val="0E2841"/>
                </a:solidFill>
                <a:latin typeface="Calibri"/>
              </a:rPr>
              <a:t>vehicle carrying a red flag. 2 mph in town. Repealed in 1896.</a:t>
            </a:r>
          </a:p>
        </p:txBody>
      </p:sp>
      <p:sp>
        <p:nvSpPr>
          <p:cNvPr id="8" name="TextBox 7"/>
          <p:cNvSpPr txBox="1"/>
          <p:nvPr/>
        </p:nvSpPr>
        <p:spPr>
          <a:xfrm>
            <a:off x="1033271" y="2761488"/>
            <a:ext cx="4590288" cy="256032"/>
          </a:xfrm>
          <a:prstGeom prst="rect">
            <a:avLst/>
          </a:prstGeom>
          <a:noFill/>
        </p:spPr>
        <p:txBody>
          <a:bodyPr wrap="square" lIns="0" rIns="0" tIns="0" bIns="0" anchor="t">
            <a:spAutoFit/>
          </a:bodyPr>
          <a:lstStyle/>
          <a:p>
            <a:pPr algn="l"/>
            <a:r>
              <a:rPr sz="1050" b="0" i="1">
                <a:solidFill>
                  <a:srgbClr val="5B6E7C"/>
                </a:solidFill>
                <a:latin typeface="Calibri"/>
              </a:rPr>
              <a:t>Locomotives Act 1865</a:t>
            </a:r>
          </a:p>
        </p:txBody>
      </p:sp>
      <p:sp>
        <p:nvSpPr>
          <p:cNvPr id="9" name="Rounded Rectangle 8"/>
          <p:cNvSpPr/>
          <p:nvPr/>
        </p:nvSpPr>
        <p:spPr>
          <a:xfrm>
            <a:off x="6281928" y="1389888"/>
            <a:ext cx="5138928" cy="1810512"/>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0" name="Rounded Rectangle 9"/>
          <p:cNvSpPr/>
          <p:nvPr/>
        </p:nvSpPr>
        <p:spPr>
          <a:xfrm>
            <a:off x="6556248" y="1627632"/>
            <a:ext cx="768096" cy="274320"/>
          </a:xfrm>
          <a:prstGeom prst="roundRect">
            <a:avLst>
              <a:gd name="adj" fmla="val 50000"/>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1050" b="1" i="0">
                <a:solidFill>
                  <a:srgbClr val="FFFFFF"/>
                </a:solidFill>
                <a:latin typeface="Calibri"/>
              </a:rPr>
              <a:t>1881</a:t>
            </a:r>
          </a:p>
        </p:txBody>
      </p:sp>
      <p:sp>
        <p:nvSpPr>
          <p:cNvPr id="11" name="TextBox 10"/>
          <p:cNvSpPr txBox="1"/>
          <p:nvPr/>
        </p:nvSpPr>
        <p:spPr>
          <a:xfrm>
            <a:off x="7424928" y="1636776"/>
            <a:ext cx="3721608" cy="292608"/>
          </a:xfrm>
          <a:prstGeom prst="rect">
            <a:avLst/>
          </a:prstGeom>
          <a:noFill/>
        </p:spPr>
        <p:txBody>
          <a:bodyPr wrap="square" lIns="0" rIns="0" tIns="0" bIns="0" anchor="t">
            <a:spAutoFit/>
          </a:bodyPr>
          <a:lstStyle/>
          <a:p>
            <a:pPr algn="l"/>
            <a:r>
              <a:rPr sz="1600" b="1" i="0">
                <a:solidFill>
                  <a:srgbClr val="0E2841"/>
                </a:solidFill>
                <a:latin typeface="Calibri"/>
              </a:rPr>
              <a:t>The telephone</a:t>
            </a:r>
          </a:p>
        </p:txBody>
      </p:sp>
      <p:sp>
        <p:nvSpPr>
          <p:cNvPr id="12" name="TextBox 11"/>
          <p:cNvSpPr txBox="1"/>
          <p:nvPr/>
        </p:nvSpPr>
        <p:spPr>
          <a:xfrm>
            <a:off x="6556248" y="2084832"/>
            <a:ext cx="4590288" cy="731520"/>
          </a:xfrm>
          <a:prstGeom prst="rect">
            <a:avLst/>
          </a:prstGeom>
          <a:noFill/>
        </p:spPr>
        <p:txBody>
          <a:bodyPr wrap="square" lIns="0" rIns="0" tIns="0" bIns="0" anchor="t">
            <a:spAutoFit/>
          </a:bodyPr>
          <a:lstStyle/>
          <a:p>
            <a:pPr algn="l">
              <a:lnSpc>
                <a:spcPct val="118000"/>
              </a:lnSpc>
            </a:pPr>
            <a:r>
              <a:rPr sz="1250" b="0" i="0">
                <a:solidFill>
                  <a:srgbClr val="0E2841"/>
                </a:solidFill>
                <a:latin typeface="Calibri"/>
              </a:rPr>
              <a:t>“I find my telephone almost useless, as I occupy more time in</a:t>
            </a:r>
          </a:p>
          <a:p>
            <a:pPr algn="l">
              <a:lnSpc>
                <a:spcPct val="118000"/>
              </a:lnSpc>
            </a:pPr>
            <a:r>
              <a:rPr sz="1250" b="0" i="0">
                <a:solidFill>
                  <a:srgbClr val="0E2841"/>
                </a:solidFill>
                <a:latin typeface="Calibri"/>
              </a:rPr>
              <a:t>communicating through it than I should do if I went to the offices.”</a:t>
            </a:r>
          </a:p>
        </p:txBody>
      </p:sp>
      <p:sp>
        <p:nvSpPr>
          <p:cNvPr id="13" name="TextBox 12"/>
          <p:cNvSpPr txBox="1"/>
          <p:nvPr/>
        </p:nvSpPr>
        <p:spPr>
          <a:xfrm>
            <a:off x="6556248" y="2761488"/>
            <a:ext cx="4590288" cy="256032"/>
          </a:xfrm>
          <a:prstGeom prst="rect">
            <a:avLst/>
          </a:prstGeom>
          <a:noFill/>
        </p:spPr>
        <p:txBody>
          <a:bodyPr wrap="square" lIns="0" rIns="0" tIns="0" bIns="0" anchor="t">
            <a:spAutoFit/>
          </a:bodyPr>
          <a:lstStyle/>
          <a:p>
            <a:pPr algn="l"/>
            <a:r>
              <a:rPr sz="1050" b="0" i="1">
                <a:solidFill>
                  <a:srgbClr val="5B6E7C"/>
                </a:solidFill>
                <a:latin typeface="Calibri"/>
              </a:rPr>
              <a:t>Clifford Dunn, solicitor, Leeds</a:t>
            </a:r>
          </a:p>
        </p:txBody>
      </p:sp>
      <p:sp>
        <p:nvSpPr>
          <p:cNvPr id="14" name="Rounded Rectangle 13"/>
          <p:cNvSpPr/>
          <p:nvPr/>
        </p:nvSpPr>
        <p:spPr>
          <a:xfrm>
            <a:off x="758952" y="3474720"/>
            <a:ext cx="5138928" cy="1810512"/>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5" name="Rounded Rectangle 14"/>
          <p:cNvSpPr/>
          <p:nvPr/>
        </p:nvSpPr>
        <p:spPr>
          <a:xfrm>
            <a:off x="1033271" y="3712463"/>
            <a:ext cx="768096" cy="274320"/>
          </a:xfrm>
          <a:prstGeom prst="roundRect">
            <a:avLst>
              <a:gd name="adj" fmla="val 50000"/>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1050" b="1" i="0">
                <a:solidFill>
                  <a:srgbClr val="FFFFFF"/>
                </a:solidFill>
                <a:latin typeface="Calibri"/>
              </a:rPr>
              <a:t>1995</a:t>
            </a:r>
          </a:p>
        </p:txBody>
      </p:sp>
      <p:sp>
        <p:nvSpPr>
          <p:cNvPr id="16" name="TextBox 15"/>
          <p:cNvSpPr txBox="1"/>
          <p:nvPr/>
        </p:nvSpPr>
        <p:spPr>
          <a:xfrm>
            <a:off x="1901952" y="3721608"/>
            <a:ext cx="3721608" cy="292608"/>
          </a:xfrm>
          <a:prstGeom prst="rect">
            <a:avLst/>
          </a:prstGeom>
          <a:noFill/>
        </p:spPr>
        <p:txBody>
          <a:bodyPr wrap="square" lIns="0" rIns="0" tIns="0" bIns="0" anchor="t">
            <a:spAutoFit/>
          </a:bodyPr>
          <a:lstStyle/>
          <a:p>
            <a:pPr algn="l"/>
            <a:r>
              <a:rPr sz="1600" b="1" i="0">
                <a:solidFill>
                  <a:srgbClr val="0E2841"/>
                </a:solidFill>
                <a:latin typeface="Calibri"/>
              </a:rPr>
              <a:t>The internet</a:t>
            </a:r>
          </a:p>
        </p:txBody>
      </p:sp>
      <p:sp>
        <p:nvSpPr>
          <p:cNvPr id="17" name="TextBox 16"/>
          <p:cNvSpPr txBox="1"/>
          <p:nvPr/>
        </p:nvSpPr>
        <p:spPr>
          <a:xfrm>
            <a:off x="1033271" y="4169663"/>
            <a:ext cx="4590288" cy="731520"/>
          </a:xfrm>
          <a:prstGeom prst="rect">
            <a:avLst/>
          </a:prstGeom>
          <a:noFill/>
        </p:spPr>
        <p:txBody>
          <a:bodyPr wrap="square" lIns="0" rIns="0" tIns="0" bIns="0" anchor="t">
            <a:spAutoFit/>
          </a:bodyPr>
          <a:lstStyle/>
          <a:p>
            <a:pPr algn="l">
              <a:lnSpc>
                <a:spcPct val="118000"/>
              </a:lnSpc>
            </a:pPr>
            <a:r>
              <a:rPr sz="1250" b="0" i="0">
                <a:solidFill>
                  <a:srgbClr val="0E2841"/>
                </a:solidFill>
                <a:latin typeface="Calibri"/>
              </a:rPr>
              <a:t>“I predict the Internet will soon go spectacularly supernova and</a:t>
            </a:r>
          </a:p>
          <a:p>
            <a:pPr algn="l">
              <a:lnSpc>
                <a:spcPct val="118000"/>
              </a:lnSpc>
            </a:pPr>
            <a:r>
              <a:rPr sz="1250" b="0" i="0">
                <a:solidFill>
                  <a:srgbClr val="0E2841"/>
                </a:solidFill>
                <a:latin typeface="Calibri"/>
              </a:rPr>
              <a:t>in 1996 catastrophically collapse.”</a:t>
            </a:r>
          </a:p>
        </p:txBody>
      </p:sp>
      <p:sp>
        <p:nvSpPr>
          <p:cNvPr id="18" name="TextBox 17"/>
          <p:cNvSpPr txBox="1"/>
          <p:nvPr/>
        </p:nvSpPr>
        <p:spPr>
          <a:xfrm>
            <a:off x="1033271" y="4846319"/>
            <a:ext cx="4590288" cy="256032"/>
          </a:xfrm>
          <a:prstGeom prst="rect">
            <a:avLst/>
          </a:prstGeom>
          <a:noFill/>
        </p:spPr>
        <p:txBody>
          <a:bodyPr wrap="square" lIns="0" rIns="0" tIns="0" bIns="0" anchor="t">
            <a:spAutoFit/>
          </a:bodyPr>
          <a:lstStyle/>
          <a:p>
            <a:pPr algn="l"/>
            <a:r>
              <a:rPr sz="1050" b="0" i="1">
                <a:solidFill>
                  <a:srgbClr val="5B6E7C"/>
                </a:solidFill>
                <a:latin typeface="Calibri"/>
              </a:rPr>
              <a:t>Robert Metcalfe — who invented Ethernet</a:t>
            </a:r>
          </a:p>
        </p:txBody>
      </p:sp>
      <p:sp>
        <p:nvSpPr>
          <p:cNvPr id="19" name="Rounded Rectangle 18"/>
          <p:cNvSpPr/>
          <p:nvPr/>
        </p:nvSpPr>
        <p:spPr>
          <a:xfrm>
            <a:off x="6281928" y="3474720"/>
            <a:ext cx="5138928" cy="1810512"/>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0" name="Rounded Rectangle 19"/>
          <p:cNvSpPr/>
          <p:nvPr/>
        </p:nvSpPr>
        <p:spPr>
          <a:xfrm>
            <a:off x="6556248" y="3712463"/>
            <a:ext cx="768096" cy="274320"/>
          </a:xfrm>
          <a:prstGeom prst="roundRect">
            <a:avLst>
              <a:gd name="adj" fmla="val 50000"/>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1050" b="1" i="0">
                <a:solidFill>
                  <a:srgbClr val="FFFFFF"/>
                </a:solidFill>
                <a:latin typeface="Calibri"/>
              </a:rPr>
              <a:t>2007</a:t>
            </a:r>
          </a:p>
        </p:txBody>
      </p:sp>
      <p:sp>
        <p:nvSpPr>
          <p:cNvPr id="21" name="TextBox 20"/>
          <p:cNvSpPr txBox="1"/>
          <p:nvPr/>
        </p:nvSpPr>
        <p:spPr>
          <a:xfrm>
            <a:off x="7424928" y="3721608"/>
            <a:ext cx="3721608" cy="292608"/>
          </a:xfrm>
          <a:prstGeom prst="rect">
            <a:avLst/>
          </a:prstGeom>
          <a:noFill/>
        </p:spPr>
        <p:txBody>
          <a:bodyPr wrap="square" lIns="0" rIns="0" tIns="0" bIns="0" anchor="t">
            <a:spAutoFit/>
          </a:bodyPr>
          <a:lstStyle/>
          <a:p>
            <a:pPr algn="l"/>
            <a:r>
              <a:rPr sz="1600" b="1" i="0">
                <a:solidFill>
                  <a:srgbClr val="0E2841"/>
                </a:solidFill>
                <a:latin typeface="Calibri"/>
              </a:rPr>
              <a:t>The smartphone</a:t>
            </a:r>
          </a:p>
        </p:txBody>
      </p:sp>
      <p:sp>
        <p:nvSpPr>
          <p:cNvPr id="22" name="TextBox 21"/>
          <p:cNvSpPr txBox="1"/>
          <p:nvPr/>
        </p:nvSpPr>
        <p:spPr>
          <a:xfrm>
            <a:off x="6556248" y="4169663"/>
            <a:ext cx="4590288" cy="731520"/>
          </a:xfrm>
          <a:prstGeom prst="rect">
            <a:avLst/>
          </a:prstGeom>
          <a:noFill/>
        </p:spPr>
        <p:txBody>
          <a:bodyPr wrap="square" lIns="0" rIns="0" tIns="0" bIns="0" anchor="t">
            <a:spAutoFit/>
          </a:bodyPr>
          <a:lstStyle/>
          <a:p>
            <a:pPr algn="l">
              <a:lnSpc>
                <a:spcPct val="118000"/>
              </a:lnSpc>
            </a:pPr>
            <a:r>
              <a:rPr sz="1250" b="0" i="0">
                <a:solidFill>
                  <a:srgbClr val="0E2841"/>
                </a:solidFill>
                <a:latin typeface="Calibri"/>
              </a:rPr>
              <a:t>“There’s no chance that the iPhone is going to get any significant</a:t>
            </a:r>
          </a:p>
          <a:p>
            <a:pPr algn="l">
              <a:lnSpc>
                <a:spcPct val="118000"/>
              </a:lnSpc>
            </a:pPr>
            <a:r>
              <a:rPr sz="1250" b="0" i="0">
                <a:solidFill>
                  <a:srgbClr val="0E2841"/>
                </a:solidFill>
                <a:latin typeface="Calibri"/>
              </a:rPr>
              <a:t>market share. No chance.”</a:t>
            </a:r>
          </a:p>
        </p:txBody>
      </p:sp>
      <p:sp>
        <p:nvSpPr>
          <p:cNvPr id="23" name="TextBox 22"/>
          <p:cNvSpPr txBox="1"/>
          <p:nvPr/>
        </p:nvSpPr>
        <p:spPr>
          <a:xfrm>
            <a:off x="6556248" y="4846319"/>
            <a:ext cx="4590288" cy="256032"/>
          </a:xfrm>
          <a:prstGeom prst="rect">
            <a:avLst/>
          </a:prstGeom>
          <a:noFill/>
        </p:spPr>
        <p:txBody>
          <a:bodyPr wrap="square" lIns="0" rIns="0" tIns="0" bIns="0" anchor="t">
            <a:spAutoFit/>
          </a:bodyPr>
          <a:lstStyle/>
          <a:p>
            <a:pPr algn="l"/>
            <a:r>
              <a:rPr sz="1050" b="0" i="1">
                <a:solidFill>
                  <a:srgbClr val="5B6E7C"/>
                </a:solidFill>
                <a:latin typeface="Calibri"/>
              </a:rPr>
              <a:t>Steve Ballmer, CEO of Microsoft</a:t>
            </a:r>
          </a:p>
        </p:txBody>
      </p:sp>
      <p:sp>
        <p:nvSpPr>
          <p:cNvPr id="24" name="TextBox 23"/>
          <p:cNvSpPr txBox="1"/>
          <p:nvPr/>
        </p:nvSpPr>
        <p:spPr>
          <a:xfrm>
            <a:off x="758952" y="5870448"/>
            <a:ext cx="10424160" cy="365760"/>
          </a:xfrm>
          <a:prstGeom prst="rect">
            <a:avLst/>
          </a:prstGeom>
          <a:noFill/>
        </p:spPr>
        <p:txBody>
          <a:bodyPr wrap="square" lIns="0" rIns="0" tIns="0" bIns="0" anchor="t">
            <a:spAutoFit/>
          </a:bodyPr>
          <a:lstStyle/>
          <a:p>
            <a:pPr algn="l"/>
            <a:r>
              <a:rPr sz="1500" b="1" i="0">
                <a:solidFill>
                  <a:srgbClr val="0E2841"/>
                </a:solidFill>
                <a:latin typeface="Calibri"/>
              </a:rPr>
              <a:t>Every one of these was a serious person making a reasonable argument at the time.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1954</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And our own profession did it too</a:t>
            </a:r>
          </a:p>
        </p:txBody>
      </p:sp>
      <p:sp>
        <p:nvSpPr>
          <p:cNvPr id="4" name="Rounded Rectangle 3"/>
          <p:cNvSpPr/>
          <p:nvPr/>
        </p:nvSpPr>
        <p:spPr>
          <a:xfrm>
            <a:off x="758952" y="1389888"/>
            <a:ext cx="6446520" cy="358444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TextBox 4"/>
          <p:cNvSpPr txBox="1"/>
          <p:nvPr/>
        </p:nvSpPr>
        <p:spPr>
          <a:xfrm>
            <a:off x="1143000" y="1737360"/>
            <a:ext cx="5669280" cy="1371600"/>
          </a:xfrm>
          <a:prstGeom prst="rect">
            <a:avLst/>
          </a:prstGeom>
          <a:noFill/>
        </p:spPr>
        <p:txBody>
          <a:bodyPr wrap="square" lIns="0" rIns="0" tIns="0" bIns="0" anchor="t">
            <a:spAutoFit/>
          </a:bodyPr>
          <a:lstStyle/>
          <a:p>
            <a:pPr algn="l">
              <a:lnSpc>
                <a:spcPct val="122000"/>
              </a:lnSpc>
            </a:pPr>
            <a:r>
              <a:rPr sz="1600" b="0" i="0">
                <a:solidFill>
                  <a:srgbClr val="0E2841"/>
                </a:solidFill>
                <a:latin typeface="Calibri"/>
              </a:rPr>
              <a:t>“It is difficult to convey … the strength of the skepticism about ‘automatic programming’ in general, and about its ability to produce efficient programs in particular, as it existed in 1954.”</a:t>
            </a:r>
          </a:p>
        </p:txBody>
      </p:sp>
      <p:cxnSp>
        <p:nvCxnSpPr>
          <p:cNvPr id="6" name="Connector 5"/>
          <p:cNvCxnSpPr/>
          <p:nvPr/>
        </p:nvCxnSpPr>
        <p:spPr>
          <a:xfrm>
            <a:off x="1143000" y="2816352"/>
            <a:ext cx="1463040" cy="0"/>
          </a:xfrm>
          <a:prstGeom prst="line">
            <a:avLst/>
          </a:prstGeom>
          <a:ln w="15875">
            <a:solidFill>
              <a:srgbClr val="C7D5DE"/>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143000" y="2999232"/>
            <a:ext cx="5669280" cy="1097280"/>
          </a:xfrm>
          <a:prstGeom prst="rect">
            <a:avLst/>
          </a:prstGeom>
          <a:noFill/>
        </p:spPr>
        <p:txBody>
          <a:bodyPr wrap="square" lIns="0" rIns="0" tIns="0" bIns="0" anchor="t">
            <a:spAutoFit/>
          </a:bodyPr>
          <a:lstStyle/>
          <a:p>
            <a:pPr algn="l">
              <a:lnSpc>
                <a:spcPct val="122000"/>
              </a:lnSpc>
            </a:pPr>
            <a:r>
              <a:rPr sz="1600" b="0" i="0">
                <a:solidFill>
                  <a:srgbClr val="0E2841"/>
                </a:solidFill>
                <a:latin typeface="Calibri"/>
              </a:rPr>
              <a:t>“… if FORTRAN were to translate any reasonable source program into an object program only half as fast as its hand coded counterpart, then acceptance of our system would be in serious danger.”</a:t>
            </a:r>
          </a:p>
        </p:txBody>
      </p:sp>
      <p:sp>
        <p:nvSpPr>
          <p:cNvPr id="8" name="TextBox 7"/>
          <p:cNvSpPr txBox="1"/>
          <p:nvPr/>
        </p:nvSpPr>
        <p:spPr>
          <a:xfrm>
            <a:off x="1143000" y="4425696"/>
            <a:ext cx="5669280" cy="274320"/>
          </a:xfrm>
          <a:prstGeom prst="rect">
            <a:avLst/>
          </a:prstGeom>
          <a:noFill/>
        </p:spPr>
        <p:txBody>
          <a:bodyPr wrap="square" lIns="0" rIns="0" tIns="0" bIns="0" anchor="t">
            <a:spAutoFit/>
          </a:bodyPr>
          <a:lstStyle/>
          <a:p>
            <a:pPr algn="l"/>
            <a:r>
              <a:rPr sz="1100" b="0" i="1">
                <a:solidFill>
                  <a:srgbClr val="5B6E7C"/>
                </a:solidFill>
                <a:latin typeface="Calibri"/>
              </a:rPr>
              <a:t>John Backus, “The History of FORTRAN I, II and III”, ACM</a:t>
            </a:r>
          </a:p>
        </p:txBody>
      </p:sp>
      <p:sp>
        <p:nvSpPr>
          <p:cNvPr id="9" name="TextBox 8"/>
          <p:cNvSpPr txBox="1"/>
          <p:nvPr/>
        </p:nvSpPr>
        <p:spPr>
          <a:xfrm>
            <a:off x="7726679" y="1536192"/>
            <a:ext cx="3520440" cy="2194560"/>
          </a:xfrm>
          <a:prstGeom prst="rect">
            <a:avLst/>
          </a:prstGeom>
          <a:noFill/>
        </p:spPr>
        <p:txBody>
          <a:bodyPr wrap="square" lIns="0" rIns="0" tIns="0" bIns="0" anchor="t">
            <a:spAutoFit/>
          </a:bodyPr>
          <a:lstStyle/>
          <a:p>
            <a:pPr algn="l">
              <a:lnSpc>
                <a:spcPct val="105000"/>
              </a:lnSpc>
              <a:spcAft>
                <a:spcPts val="1300"/>
              </a:spcAft>
            </a:pPr>
            <a:r>
              <a:rPr sz="1450" b="1" i="0">
                <a:solidFill>
                  <a:srgbClr val="156082"/>
                </a:solidFill>
                <a:latin typeface="Calibri"/>
              </a:rPr>
              <a:t>—  </a:t>
            </a:r>
            <a:r>
              <a:rPr sz="1450" b="1" i="0">
                <a:solidFill>
                  <a:srgbClr val="0E2841"/>
                </a:solidFill>
                <a:latin typeface="Calibri"/>
              </a:rPr>
              <a:t>The objection was competence.</a:t>
            </a:r>
            <a:r>
              <a:rPr sz="1450" b="0" i="0">
                <a:solidFill>
                  <a:srgbClr val="0E2841"/>
                </a:solidFill>
                <a:latin typeface="Calibri"/>
              </a:rPr>
              <a:t> Not “it will take my job” — “it cannot possibly be as good as I am.”</a:t>
            </a:r>
          </a:p>
          <a:p>
            <a:pPr>
              <a:lnSpc>
                <a:spcPct val="105000"/>
              </a:lnSpc>
              <a:spcAft>
                <a:spcPts val="1300"/>
              </a:spcAft>
            </a:pPr>
            <a:r>
              <a:rPr sz="1450" b="1" i="0">
                <a:solidFill>
                  <a:srgbClr val="156082"/>
                </a:solidFill>
                <a:latin typeface="Calibri"/>
              </a:rPr>
              <a:t>—  </a:t>
            </a:r>
            <a:r>
              <a:rPr sz="1450" b="1" i="0">
                <a:solidFill>
                  <a:srgbClr val="0E2841"/>
                </a:solidFill>
                <a:latin typeface="Calibri"/>
              </a:rPr>
              <a:t>The compiler had to prove itself</a:t>
            </a:r>
            <a:r>
              <a:rPr sz="1450" b="0" i="0">
                <a:solidFill>
                  <a:srgbClr val="0E2841"/>
                </a:solidFill>
                <a:latin typeface="Calibri"/>
              </a:rPr>
              <a:t> against hand-written assembly, within a factor of two.</a:t>
            </a:r>
          </a:p>
          <a:p>
            <a:pPr>
              <a:lnSpc>
                <a:spcPct val="105000"/>
              </a:lnSpc>
              <a:spcAft>
                <a:spcPts val="1300"/>
              </a:spcAft>
            </a:pPr>
            <a:r>
              <a:rPr sz="1450" b="1" i="0">
                <a:solidFill>
                  <a:srgbClr val="156082"/>
                </a:solidFill>
                <a:latin typeface="Calibri"/>
              </a:rPr>
              <a:t>—  </a:t>
            </a:r>
            <a:r>
              <a:rPr sz="1450" b="1" i="0">
                <a:solidFill>
                  <a:srgbClr val="0E2841"/>
                </a:solidFill>
                <a:latin typeface="Calibri"/>
              </a:rPr>
              <a:t>It did. And then we stopped reading the assembly.</a:t>
            </a:r>
          </a:p>
        </p:txBody>
      </p:sp>
      <p:sp>
        <p:nvSpPr>
          <p:cNvPr id="10" name="Rounded Rectangle 9"/>
          <p:cNvSpPr/>
          <p:nvPr/>
        </p:nvSpPr>
        <p:spPr>
          <a:xfrm>
            <a:off x="7726679" y="3785616"/>
            <a:ext cx="3520440" cy="1024128"/>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1" name="TextBox 10"/>
          <p:cNvSpPr txBox="1"/>
          <p:nvPr/>
        </p:nvSpPr>
        <p:spPr>
          <a:xfrm>
            <a:off x="7964423" y="4023360"/>
            <a:ext cx="3063240" cy="640080"/>
          </a:xfrm>
          <a:prstGeom prst="rect">
            <a:avLst/>
          </a:prstGeom>
          <a:noFill/>
        </p:spPr>
        <p:txBody>
          <a:bodyPr wrap="square" lIns="0" rIns="0" tIns="0" bIns="0" anchor="t">
            <a:spAutoFit/>
          </a:bodyPr>
          <a:lstStyle/>
          <a:p>
            <a:pPr algn="l">
              <a:lnSpc>
                <a:spcPct val="115000"/>
              </a:lnSpc>
            </a:pPr>
            <a:r>
              <a:rPr sz="1400" b="1" i="0">
                <a:solidFill>
                  <a:srgbClr val="0E2841"/>
                </a:solidFill>
                <a:latin typeface="Calibri"/>
              </a:rPr>
              <a:t>You already let a machine write your code.</a:t>
            </a:r>
          </a:p>
          <a:p>
            <a:pPr algn="l">
              <a:lnSpc>
                <a:spcPct val="115000"/>
              </a:lnSpc>
            </a:pPr>
            <a:r>
              <a:rPr sz="1400" b="1" i="0">
                <a:solidFill>
                  <a:srgbClr val="0E2841"/>
                </a:solidFill>
                <a:latin typeface="Calibri"/>
              </a:rPr>
              <a:t>You have since 1957.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13 SEPTEMBER 2026 — FIVE DAYS AGO</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But this time the warning comes from inside the building</a:t>
            </a:r>
          </a:p>
        </p:txBody>
      </p:sp>
      <p:sp>
        <p:nvSpPr>
          <p:cNvPr id="4" name="Rounded Rectangle 3"/>
          <p:cNvSpPr/>
          <p:nvPr/>
        </p:nvSpPr>
        <p:spPr>
          <a:xfrm>
            <a:off x="758952" y="1389888"/>
            <a:ext cx="2487168" cy="84124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TextBox 4"/>
          <p:cNvSpPr txBox="1"/>
          <p:nvPr/>
        </p:nvSpPr>
        <p:spPr>
          <a:xfrm>
            <a:off x="905256" y="1572768"/>
            <a:ext cx="2194560" cy="274320"/>
          </a:xfrm>
          <a:prstGeom prst="rect">
            <a:avLst/>
          </a:prstGeom>
          <a:noFill/>
        </p:spPr>
        <p:txBody>
          <a:bodyPr wrap="square" lIns="0" rIns="0" tIns="0" bIns="0" anchor="t">
            <a:spAutoFit/>
          </a:bodyPr>
          <a:lstStyle/>
          <a:p>
            <a:pPr algn="ctr"/>
            <a:r>
              <a:rPr sz="1400" b="1" i="0">
                <a:solidFill>
                  <a:srgbClr val="0E2841"/>
                </a:solidFill>
                <a:latin typeface="Calibri"/>
              </a:rPr>
              <a:t>Dario Amodei</a:t>
            </a:r>
          </a:p>
        </p:txBody>
      </p:sp>
      <p:sp>
        <p:nvSpPr>
          <p:cNvPr id="6" name="TextBox 5"/>
          <p:cNvSpPr txBox="1"/>
          <p:nvPr/>
        </p:nvSpPr>
        <p:spPr>
          <a:xfrm>
            <a:off x="905256" y="1883664"/>
            <a:ext cx="2194560" cy="256032"/>
          </a:xfrm>
          <a:prstGeom prst="rect">
            <a:avLst/>
          </a:prstGeom>
          <a:noFill/>
        </p:spPr>
        <p:txBody>
          <a:bodyPr wrap="square" lIns="0" rIns="0" tIns="0" bIns="0" anchor="t">
            <a:spAutoFit/>
          </a:bodyPr>
          <a:lstStyle/>
          <a:p>
            <a:pPr algn="ctr"/>
            <a:r>
              <a:rPr sz="1100" b="0" i="0">
                <a:solidFill>
                  <a:srgbClr val="5B6E7C"/>
                </a:solidFill>
                <a:latin typeface="Calibri"/>
              </a:rPr>
              <a:t>Anthropic</a:t>
            </a:r>
          </a:p>
        </p:txBody>
      </p:sp>
      <p:sp>
        <p:nvSpPr>
          <p:cNvPr id="7" name="Rounded Rectangle 6"/>
          <p:cNvSpPr/>
          <p:nvPr/>
        </p:nvSpPr>
        <p:spPr>
          <a:xfrm>
            <a:off x="3483864" y="1389888"/>
            <a:ext cx="2487168" cy="84124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8" name="TextBox 7"/>
          <p:cNvSpPr txBox="1"/>
          <p:nvPr/>
        </p:nvSpPr>
        <p:spPr>
          <a:xfrm>
            <a:off x="3630168" y="1572768"/>
            <a:ext cx="2194560" cy="274320"/>
          </a:xfrm>
          <a:prstGeom prst="rect">
            <a:avLst/>
          </a:prstGeom>
          <a:noFill/>
        </p:spPr>
        <p:txBody>
          <a:bodyPr wrap="square" lIns="0" rIns="0" tIns="0" bIns="0" anchor="t">
            <a:spAutoFit/>
          </a:bodyPr>
          <a:lstStyle/>
          <a:p>
            <a:pPr algn="ctr"/>
            <a:r>
              <a:rPr sz="1400" b="1" i="0">
                <a:solidFill>
                  <a:srgbClr val="0E2841"/>
                </a:solidFill>
                <a:latin typeface="Calibri"/>
              </a:rPr>
              <a:t>Sam Altman</a:t>
            </a:r>
          </a:p>
        </p:txBody>
      </p:sp>
      <p:sp>
        <p:nvSpPr>
          <p:cNvPr id="9" name="TextBox 8"/>
          <p:cNvSpPr txBox="1"/>
          <p:nvPr/>
        </p:nvSpPr>
        <p:spPr>
          <a:xfrm>
            <a:off x="3630168" y="1883664"/>
            <a:ext cx="2194560" cy="256032"/>
          </a:xfrm>
          <a:prstGeom prst="rect">
            <a:avLst/>
          </a:prstGeom>
          <a:noFill/>
        </p:spPr>
        <p:txBody>
          <a:bodyPr wrap="square" lIns="0" rIns="0" tIns="0" bIns="0" anchor="t">
            <a:spAutoFit/>
          </a:bodyPr>
          <a:lstStyle/>
          <a:p>
            <a:pPr algn="ctr"/>
            <a:r>
              <a:rPr sz="1100" b="0" i="0">
                <a:solidFill>
                  <a:srgbClr val="5B6E7C"/>
                </a:solidFill>
                <a:latin typeface="Calibri"/>
              </a:rPr>
              <a:t>OpenAI</a:t>
            </a:r>
          </a:p>
        </p:txBody>
      </p:sp>
      <p:sp>
        <p:nvSpPr>
          <p:cNvPr id="10" name="Rounded Rectangle 9"/>
          <p:cNvSpPr/>
          <p:nvPr/>
        </p:nvSpPr>
        <p:spPr>
          <a:xfrm>
            <a:off x="6208776" y="1389888"/>
            <a:ext cx="2487168" cy="84124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1" name="TextBox 10"/>
          <p:cNvSpPr txBox="1"/>
          <p:nvPr/>
        </p:nvSpPr>
        <p:spPr>
          <a:xfrm>
            <a:off x="6355080" y="1572768"/>
            <a:ext cx="2194560" cy="274320"/>
          </a:xfrm>
          <a:prstGeom prst="rect">
            <a:avLst/>
          </a:prstGeom>
          <a:noFill/>
        </p:spPr>
        <p:txBody>
          <a:bodyPr wrap="square" lIns="0" rIns="0" tIns="0" bIns="0" anchor="t">
            <a:spAutoFit/>
          </a:bodyPr>
          <a:lstStyle/>
          <a:p>
            <a:pPr algn="ctr"/>
            <a:r>
              <a:rPr sz="1400" b="1" i="0">
                <a:solidFill>
                  <a:srgbClr val="0E2841"/>
                </a:solidFill>
                <a:latin typeface="Calibri"/>
              </a:rPr>
              <a:t>Demis Hassabis</a:t>
            </a:r>
          </a:p>
        </p:txBody>
      </p:sp>
      <p:sp>
        <p:nvSpPr>
          <p:cNvPr id="12" name="TextBox 11"/>
          <p:cNvSpPr txBox="1"/>
          <p:nvPr/>
        </p:nvSpPr>
        <p:spPr>
          <a:xfrm>
            <a:off x="6355080" y="1883664"/>
            <a:ext cx="2194560" cy="256032"/>
          </a:xfrm>
          <a:prstGeom prst="rect">
            <a:avLst/>
          </a:prstGeom>
          <a:noFill/>
        </p:spPr>
        <p:txBody>
          <a:bodyPr wrap="square" lIns="0" rIns="0" tIns="0" bIns="0" anchor="t">
            <a:spAutoFit/>
          </a:bodyPr>
          <a:lstStyle/>
          <a:p>
            <a:pPr algn="ctr"/>
            <a:r>
              <a:rPr sz="1100" b="0" i="0">
                <a:solidFill>
                  <a:srgbClr val="5B6E7C"/>
                </a:solidFill>
                <a:latin typeface="Calibri"/>
              </a:rPr>
              <a:t>Google DeepMind</a:t>
            </a:r>
          </a:p>
        </p:txBody>
      </p:sp>
      <p:sp>
        <p:nvSpPr>
          <p:cNvPr id="13" name="Rounded Rectangle 12"/>
          <p:cNvSpPr/>
          <p:nvPr/>
        </p:nvSpPr>
        <p:spPr>
          <a:xfrm>
            <a:off x="8933688" y="1389888"/>
            <a:ext cx="2487168" cy="84124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4" name="TextBox 13"/>
          <p:cNvSpPr txBox="1"/>
          <p:nvPr/>
        </p:nvSpPr>
        <p:spPr>
          <a:xfrm>
            <a:off x="9079992" y="1572768"/>
            <a:ext cx="2194560" cy="274320"/>
          </a:xfrm>
          <a:prstGeom prst="rect">
            <a:avLst/>
          </a:prstGeom>
          <a:noFill/>
        </p:spPr>
        <p:txBody>
          <a:bodyPr wrap="square" lIns="0" rIns="0" tIns="0" bIns="0" anchor="t">
            <a:spAutoFit/>
          </a:bodyPr>
          <a:lstStyle/>
          <a:p>
            <a:pPr algn="ctr"/>
            <a:r>
              <a:rPr sz="1400" b="1" i="0">
                <a:solidFill>
                  <a:srgbClr val="0E2841"/>
                </a:solidFill>
                <a:latin typeface="Calibri"/>
              </a:rPr>
              <a:t>Elon Musk</a:t>
            </a:r>
          </a:p>
        </p:txBody>
      </p:sp>
      <p:sp>
        <p:nvSpPr>
          <p:cNvPr id="15" name="TextBox 14"/>
          <p:cNvSpPr txBox="1"/>
          <p:nvPr/>
        </p:nvSpPr>
        <p:spPr>
          <a:xfrm>
            <a:off x="9079992" y="1883664"/>
            <a:ext cx="2194560" cy="256032"/>
          </a:xfrm>
          <a:prstGeom prst="rect">
            <a:avLst/>
          </a:prstGeom>
          <a:noFill/>
        </p:spPr>
        <p:txBody>
          <a:bodyPr wrap="square" lIns="0" rIns="0" tIns="0" bIns="0" anchor="t">
            <a:spAutoFit/>
          </a:bodyPr>
          <a:lstStyle/>
          <a:p>
            <a:pPr algn="ctr"/>
            <a:r>
              <a:rPr sz="1100" b="0" i="0">
                <a:solidFill>
                  <a:srgbClr val="5B6E7C"/>
                </a:solidFill>
                <a:latin typeface="Calibri"/>
              </a:rPr>
              <a:t>xAI</a:t>
            </a:r>
          </a:p>
        </p:txBody>
      </p:sp>
      <p:sp>
        <p:nvSpPr>
          <p:cNvPr id="16" name="TextBox 15"/>
          <p:cNvSpPr txBox="1"/>
          <p:nvPr/>
        </p:nvSpPr>
        <p:spPr>
          <a:xfrm>
            <a:off x="758952" y="2322576"/>
            <a:ext cx="10424160" cy="310896"/>
          </a:xfrm>
          <a:prstGeom prst="rect">
            <a:avLst/>
          </a:prstGeom>
          <a:noFill/>
        </p:spPr>
        <p:txBody>
          <a:bodyPr wrap="square" lIns="0" rIns="0" tIns="0" bIns="0" anchor="t">
            <a:spAutoFit/>
          </a:bodyPr>
          <a:lstStyle/>
          <a:p>
            <a:pPr algn="ctr"/>
            <a:r>
              <a:rPr sz="1350" b="0" i="0">
                <a:solidFill>
                  <a:srgbClr val="5B6E7C"/>
                </a:solidFill>
                <a:latin typeface="Calibri"/>
              </a:rPr>
              <a:t>All four warning in public in the same week. Amodei’s essay argues the field should slow down how fast it improves what these models can do.</a:t>
            </a:r>
          </a:p>
        </p:txBody>
      </p:sp>
      <p:sp>
        <p:nvSpPr>
          <p:cNvPr id="17" name="Rounded Rectangle 16"/>
          <p:cNvSpPr/>
          <p:nvPr/>
        </p:nvSpPr>
        <p:spPr>
          <a:xfrm>
            <a:off x="758952" y="2724912"/>
            <a:ext cx="5138928" cy="1883664"/>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8" name="TextBox 17"/>
          <p:cNvSpPr txBox="1"/>
          <p:nvPr/>
        </p:nvSpPr>
        <p:spPr>
          <a:xfrm>
            <a:off x="1033271" y="2907792"/>
            <a:ext cx="4590288" cy="274320"/>
          </a:xfrm>
          <a:prstGeom prst="rect">
            <a:avLst/>
          </a:prstGeom>
          <a:noFill/>
        </p:spPr>
        <p:txBody>
          <a:bodyPr wrap="square" lIns="0" rIns="0" tIns="0" bIns="0" anchor="t">
            <a:spAutoFit/>
          </a:bodyPr>
          <a:lstStyle/>
          <a:p>
            <a:pPr algn="l"/>
            <a:r>
              <a:rPr sz="1100" b="1" i="0">
                <a:solidFill>
                  <a:srgbClr val="156082"/>
                </a:solidFill>
                <a:latin typeface="Calibri"/>
              </a:rPr>
              <a:t>WHY THIS ONE IS NOT 1865</a:t>
            </a:r>
          </a:p>
        </p:txBody>
      </p:sp>
      <p:sp>
        <p:nvSpPr>
          <p:cNvPr id="19" name="TextBox 18"/>
          <p:cNvSpPr txBox="1"/>
          <p:nvPr/>
        </p:nvSpPr>
        <p:spPr>
          <a:xfrm>
            <a:off x="1033271" y="3255264"/>
            <a:ext cx="4590288" cy="914400"/>
          </a:xfrm>
          <a:prstGeom prst="rect">
            <a:avLst/>
          </a:prstGeom>
          <a:noFill/>
        </p:spPr>
        <p:txBody>
          <a:bodyPr wrap="square" lIns="0" rIns="0" tIns="0" bIns="0" anchor="t">
            <a:spAutoFit/>
          </a:bodyPr>
          <a:lstStyle/>
          <a:p>
            <a:pPr algn="l">
              <a:lnSpc>
                <a:spcPct val="105000"/>
              </a:lnSpc>
              <a:spcAft>
                <a:spcPts val="400"/>
              </a:spcAft>
            </a:pPr>
            <a:r>
              <a:rPr sz="1200" b="1" i="0">
                <a:solidFill>
                  <a:srgbClr val="156082"/>
                </a:solidFill>
                <a:latin typeface="Calibri"/>
              </a:rPr>
              <a:t>·  </a:t>
            </a:r>
            <a:r>
              <a:rPr sz="1200" b="0" i="0">
                <a:solidFill>
                  <a:srgbClr val="0E2841"/>
                </a:solidFill>
                <a:latin typeface="Calibri"/>
              </a:rPr>
              <a:t>Ballmer was warning about someone else’s product.</a:t>
            </a:r>
          </a:p>
          <a:p>
            <a:pPr>
              <a:lnSpc>
                <a:spcPct val="105000"/>
              </a:lnSpc>
              <a:spcAft>
                <a:spcPts val="400"/>
              </a:spcAft>
            </a:pPr>
            <a:r>
              <a:rPr sz="1200" b="1" i="0">
                <a:solidFill>
                  <a:srgbClr val="156082"/>
                </a:solidFill>
                <a:latin typeface="Calibri"/>
              </a:rPr>
              <a:t>·  </a:t>
            </a:r>
            <a:r>
              <a:rPr sz="1200" b="0" i="0">
                <a:solidFill>
                  <a:srgbClr val="0E2841"/>
                </a:solidFill>
                <a:latin typeface="Calibri"/>
              </a:rPr>
              <a:t>Metcalfe was warning about someone else’s network.</a:t>
            </a:r>
          </a:p>
          <a:p>
            <a:pPr>
              <a:lnSpc>
                <a:spcPct val="105000"/>
              </a:lnSpc>
              <a:spcAft>
                <a:spcPts val="400"/>
              </a:spcAft>
            </a:pPr>
            <a:r>
              <a:rPr sz="1200" b="1" i="0">
                <a:solidFill>
                  <a:srgbClr val="156082"/>
                </a:solidFill>
                <a:latin typeface="Calibri"/>
              </a:rPr>
              <a:t>·  </a:t>
            </a:r>
            <a:r>
              <a:rPr sz="1200" b="0" i="0">
                <a:solidFill>
                  <a:srgbClr val="0E2841"/>
                </a:solidFill>
                <a:latin typeface="Calibri"/>
              </a:rPr>
              <a:t>Nobody at Ford asked for a man with a red flag.</a:t>
            </a:r>
          </a:p>
        </p:txBody>
      </p:sp>
      <p:sp>
        <p:nvSpPr>
          <p:cNvPr id="20" name="TextBox 19"/>
          <p:cNvSpPr txBox="1"/>
          <p:nvPr/>
        </p:nvSpPr>
        <p:spPr>
          <a:xfrm>
            <a:off x="1033271" y="4114800"/>
            <a:ext cx="4590288" cy="384048"/>
          </a:xfrm>
          <a:prstGeom prst="rect">
            <a:avLst/>
          </a:prstGeom>
          <a:noFill/>
        </p:spPr>
        <p:txBody>
          <a:bodyPr wrap="square" lIns="0" rIns="0" tIns="0" bIns="0" anchor="t">
            <a:spAutoFit/>
          </a:bodyPr>
          <a:lstStyle/>
          <a:p>
            <a:pPr algn="l">
              <a:lnSpc>
                <a:spcPct val="115000"/>
              </a:lnSpc>
            </a:pPr>
            <a:r>
              <a:rPr sz="1250" b="1" i="0">
                <a:solidFill>
                  <a:srgbClr val="0E2841"/>
                </a:solidFill>
                <a:latin typeface="Calibri"/>
              </a:rPr>
              <a:t>The people shipping it are asking for the brakes. That is new.</a:t>
            </a:r>
          </a:p>
        </p:txBody>
      </p:sp>
      <p:sp>
        <p:nvSpPr>
          <p:cNvPr id="21" name="Rounded Rectangle 20"/>
          <p:cNvSpPr/>
          <p:nvPr/>
        </p:nvSpPr>
        <p:spPr>
          <a:xfrm>
            <a:off x="6291072" y="2724912"/>
            <a:ext cx="5138928" cy="1883664"/>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2" name="TextBox 21"/>
          <p:cNvSpPr txBox="1"/>
          <p:nvPr/>
        </p:nvSpPr>
        <p:spPr>
          <a:xfrm>
            <a:off x="6565392" y="2907792"/>
            <a:ext cx="4590288" cy="274320"/>
          </a:xfrm>
          <a:prstGeom prst="rect">
            <a:avLst/>
          </a:prstGeom>
          <a:noFill/>
        </p:spPr>
        <p:txBody>
          <a:bodyPr wrap="square" lIns="0" rIns="0" tIns="0" bIns="0" anchor="t">
            <a:spAutoFit/>
          </a:bodyPr>
          <a:lstStyle/>
          <a:p>
            <a:pPr algn="l"/>
            <a:r>
              <a:rPr sz="1100" b="1" i="0">
                <a:solidFill>
                  <a:srgbClr val="A84E14"/>
                </a:solidFill>
                <a:latin typeface="Calibri"/>
              </a:rPr>
              <a:t>AND WHY PLENTY DO NOT BUY IT</a:t>
            </a:r>
          </a:p>
        </p:txBody>
      </p:sp>
      <p:sp>
        <p:nvSpPr>
          <p:cNvPr id="23" name="TextBox 22"/>
          <p:cNvSpPr txBox="1"/>
          <p:nvPr/>
        </p:nvSpPr>
        <p:spPr>
          <a:xfrm>
            <a:off x="6565392" y="3255264"/>
            <a:ext cx="4590288" cy="1280160"/>
          </a:xfrm>
          <a:prstGeom prst="rect">
            <a:avLst/>
          </a:prstGeom>
          <a:noFill/>
        </p:spPr>
        <p:txBody>
          <a:bodyPr wrap="square" lIns="0" rIns="0" tIns="0" bIns="0" anchor="t">
            <a:spAutoFit/>
          </a:bodyPr>
          <a:lstStyle/>
          <a:p>
            <a:pPr algn="l">
              <a:lnSpc>
                <a:spcPct val="105000"/>
              </a:lnSpc>
              <a:spcAft>
                <a:spcPts val="400"/>
              </a:spcAft>
            </a:pPr>
            <a:r>
              <a:rPr sz="1200" b="1" i="0">
                <a:solidFill>
                  <a:srgbClr val="E97132"/>
                </a:solidFill>
                <a:latin typeface="Calibri"/>
              </a:rPr>
              <a:t>·  </a:t>
            </a:r>
            <a:r>
              <a:rPr sz="1200" b="0" i="0">
                <a:solidFill>
                  <a:srgbClr val="0E2841"/>
                </a:solidFill>
                <a:latin typeface="Calibri"/>
              </a:rPr>
              <a:t>Critics call it regulatory capture: rules incumbents can afford and startups cannot.</a:t>
            </a:r>
          </a:p>
          <a:p>
            <a:pPr>
              <a:lnSpc>
                <a:spcPct val="105000"/>
              </a:lnSpc>
              <a:spcAft>
                <a:spcPts val="400"/>
              </a:spcAft>
            </a:pPr>
            <a:r>
              <a:rPr sz="1200" b="1" i="0">
                <a:solidFill>
                  <a:srgbClr val="E97132"/>
                </a:solidFill>
                <a:latin typeface="Calibri"/>
              </a:rPr>
              <a:t>·  </a:t>
            </a:r>
            <a:r>
              <a:rPr sz="1200" b="0" i="0">
                <a:solidFill>
                  <a:srgbClr val="0E2841"/>
                </a:solidFill>
                <a:latin typeface="Calibri"/>
              </a:rPr>
              <a:t>The US–China race makes “slow down” look unrealistic.</a:t>
            </a:r>
          </a:p>
          <a:p>
            <a:pPr>
              <a:lnSpc>
                <a:spcPct val="105000"/>
              </a:lnSpc>
              <a:spcAft>
                <a:spcPts val="400"/>
              </a:spcAft>
            </a:pPr>
            <a:r>
              <a:rPr sz="1200" b="1" i="0">
                <a:solidFill>
                  <a:srgbClr val="E97132"/>
                </a:solidFill>
                <a:latin typeface="Calibri"/>
              </a:rPr>
              <a:t>·  </a:t>
            </a:r>
            <a:r>
              <a:rPr sz="1200" b="0" i="0">
                <a:solidFill>
                  <a:srgbClr val="0E2841"/>
                </a:solidFill>
                <a:latin typeface="Calibri"/>
              </a:rPr>
              <a:t>Many researchers take the doom scenarios less seriously than the headlines do.</a:t>
            </a:r>
          </a:p>
        </p:txBody>
      </p:sp>
      <p:sp>
        <p:nvSpPr>
          <p:cNvPr id="24" name="Rounded Rectangle 23"/>
          <p:cNvSpPr/>
          <p:nvPr/>
        </p:nvSpPr>
        <p:spPr>
          <a:xfrm>
            <a:off x="758952" y="4754880"/>
            <a:ext cx="10671048" cy="868680"/>
          </a:xfrm>
          <a:prstGeom prst="roundRect">
            <a:avLst>
              <a:gd name="adj" fmla="val 6000"/>
            </a:avLst>
          </a:prstGeom>
          <a:solidFill>
            <a:srgbClr val="0E284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5" name="TextBox 24"/>
          <p:cNvSpPr txBox="1"/>
          <p:nvPr/>
        </p:nvSpPr>
        <p:spPr>
          <a:xfrm>
            <a:off x="1088136" y="4937760"/>
            <a:ext cx="10058400" cy="548640"/>
          </a:xfrm>
          <a:prstGeom prst="rect">
            <a:avLst/>
          </a:prstGeom>
          <a:noFill/>
        </p:spPr>
        <p:txBody>
          <a:bodyPr wrap="square" lIns="0" rIns="0" tIns="0" bIns="0" anchor="t">
            <a:spAutoFit/>
          </a:bodyPr>
          <a:lstStyle/>
          <a:p>
            <a:pPr algn="l">
              <a:lnSpc>
                <a:spcPct val="122000"/>
              </a:lnSpc>
            </a:pPr>
            <a:r>
              <a:rPr sz="1500" b="1" i="0">
                <a:solidFill>
                  <a:srgbClr val="FFFFFF"/>
                </a:solidFill>
                <a:latin typeface="Calibri"/>
              </a:rPr>
              <a:t>That argument is about frontier models and superintelligence. It is not the argument in this room.</a:t>
            </a:r>
          </a:p>
          <a:p>
            <a:pPr algn="l">
              <a:lnSpc>
                <a:spcPct val="122000"/>
              </a:lnSpc>
            </a:pPr>
            <a:r>
              <a:rPr sz="1500" b="1" i="0">
                <a:solidFill>
                  <a:srgbClr val="FFFFFF"/>
                </a:solidFill>
                <a:latin typeface="Calibri"/>
              </a:rPr>
              <a:t>Ours is smaller, and answerable: what do you do on Monday with the code it already writes?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THREE REAL DIFFERENCES</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So what is actually different this time?</a:t>
            </a:r>
          </a:p>
        </p:txBody>
      </p:sp>
      <p:sp>
        <p:nvSpPr>
          <p:cNvPr id="4" name="Rounded Rectangle 3"/>
          <p:cNvSpPr/>
          <p:nvPr/>
        </p:nvSpPr>
        <p:spPr>
          <a:xfrm>
            <a:off x="758952" y="1389888"/>
            <a:ext cx="3310128" cy="2788920"/>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Oval 4"/>
          <p:cNvSpPr/>
          <p:nvPr/>
        </p:nvSpPr>
        <p:spPr>
          <a:xfrm>
            <a:off x="1033271" y="1645920"/>
            <a:ext cx="384048" cy="384048"/>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1</a:t>
            </a:r>
          </a:p>
        </p:txBody>
      </p:sp>
      <p:sp>
        <p:nvSpPr>
          <p:cNvPr id="6" name="TextBox 5"/>
          <p:cNvSpPr txBox="1"/>
          <p:nvPr/>
        </p:nvSpPr>
        <p:spPr>
          <a:xfrm>
            <a:off x="1033271" y="2212848"/>
            <a:ext cx="2761488" cy="365760"/>
          </a:xfrm>
          <a:prstGeom prst="rect">
            <a:avLst/>
          </a:prstGeom>
          <a:noFill/>
        </p:spPr>
        <p:txBody>
          <a:bodyPr wrap="square" lIns="0" rIns="0" tIns="0" bIns="0" anchor="t">
            <a:spAutoFit/>
          </a:bodyPr>
          <a:lstStyle/>
          <a:p>
            <a:pPr algn="l"/>
            <a:r>
              <a:rPr sz="1700" b="1" i="0">
                <a:solidFill>
                  <a:srgbClr val="0E2841"/>
                </a:solidFill>
                <a:latin typeface="Calibri"/>
              </a:rPr>
              <a:t>It is probabilistic</a:t>
            </a:r>
          </a:p>
        </p:txBody>
      </p:sp>
      <p:sp>
        <p:nvSpPr>
          <p:cNvPr id="7" name="TextBox 6"/>
          <p:cNvSpPr txBox="1"/>
          <p:nvPr/>
        </p:nvSpPr>
        <p:spPr>
          <a:xfrm>
            <a:off x="1033271" y="2688336"/>
            <a:ext cx="2761488" cy="1280160"/>
          </a:xfrm>
          <a:prstGeom prst="rect">
            <a:avLst/>
          </a:prstGeom>
          <a:noFill/>
        </p:spPr>
        <p:txBody>
          <a:bodyPr wrap="square" lIns="0" rIns="0" tIns="0" bIns="0" anchor="t">
            <a:spAutoFit/>
          </a:bodyPr>
          <a:lstStyle/>
          <a:p>
            <a:pPr algn="l">
              <a:lnSpc>
                <a:spcPct val="120000"/>
              </a:lnSpc>
            </a:pPr>
            <a:r>
              <a:rPr sz="1350" b="0" i="0">
                <a:solidFill>
                  <a:srgbClr val="0E2841"/>
                </a:solidFill>
                <a:latin typeface="Calibri"/>
              </a:rPr>
              <a:t>Ask the same question twice, get two different answers. A compiler is deterministic. A generator is not — and a build step that is not reproducible is not a build step.</a:t>
            </a:r>
          </a:p>
        </p:txBody>
      </p:sp>
      <p:sp>
        <p:nvSpPr>
          <p:cNvPr id="8" name="Rounded Rectangle 7"/>
          <p:cNvSpPr/>
          <p:nvPr/>
        </p:nvSpPr>
        <p:spPr>
          <a:xfrm>
            <a:off x="4443984" y="1389888"/>
            <a:ext cx="3310128" cy="2788920"/>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9" name="Oval 8"/>
          <p:cNvSpPr/>
          <p:nvPr/>
        </p:nvSpPr>
        <p:spPr>
          <a:xfrm>
            <a:off x="4718304" y="1645920"/>
            <a:ext cx="384048" cy="384048"/>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2</a:t>
            </a:r>
          </a:p>
        </p:txBody>
      </p:sp>
      <p:sp>
        <p:nvSpPr>
          <p:cNvPr id="10" name="TextBox 9"/>
          <p:cNvSpPr txBox="1"/>
          <p:nvPr/>
        </p:nvSpPr>
        <p:spPr>
          <a:xfrm>
            <a:off x="4718304" y="2212848"/>
            <a:ext cx="2761488" cy="365760"/>
          </a:xfrm>
          <a:prstGeom prst="rect">
            <a:avLst/>
          </a:prstGeom>
          <a:noFill/>
        </p:spPr>
        <p:txBody>
          <a:bodyPr wrap="square" lIns="0" rIns="0" tIns="0" bIns="0" anchor="t">
            <a:spAutoFit/>
          </a:bodyPr>
          <a:lstStyle/>
          <a:p>
            <a:pPr algn="l"/>
            <a:r>
              <a:rPr sz="1700" b="1" i="0">
                <a:solidFill>
                  <a:srgbClr val="0E2841"/>
                </a:solidFill>
                <a:latin typeface="Calibri"/>
              </a:rPr>
              <a:t>It has no oracle</a:t>
            </a:r>
          </a:p>
        </p:txBody>
      </p:sp>
      <p:sp>
        <p:nvSpPr>
          <p:cNvPr id="11" name="TextBox 10"/>
          <p:cNvSpPr txBox="1"/>
          <p:nvPr/>
        </p:nvSpPr>
        <p:spPr>
          <a:xfrm>
            <a:off x="4718304" y="2688336"/>
            <a:ext cx="2761488" cy="1280160"/>
          </a:xfrm>
          <a:prstGeom prst="rect">
            <a:avLst/>
          </a:prstGeom>
          <a:noFill/>
        </p:spPr>
        <p:txBody>
          <a:bodyPr wrap="square" lIns="0" rIns="0" tIns="0" bIns="0" anchor="t">
            <a:spAutoFit/>
          </a:bodyPr>
          <a:lstStyle/>
          <a:p>
            <a:pPr algn="l">
              <a:lnSpc>
                <a:spcPct val="120000"/>
              </a:lnSpc>
            </a:pPr>
            <a:r>
              <a:rPr sz="1350" b="0" i="0">
                <a:solidFill>
                  <a:srgbClr val="0E2841"/>
                </a:solidFill>
                <a:latin typeface="Calibri"/>
              </a:rPr>
              <a:t>A compiler knows the rules of C. A language model has nothing to check itself against. It cannot tell a correct answer from a fluent one, because to it they are the same thing.</a:t>
            </a:r>
          </a:p>
        </p:txBody>
      </p:sp>
      <p:sp>
        <p:nvSpPr>
          <p:cNvPr id="12" name="Rounded Rectangle 11"/>
          <p:cNvSpPr/>
          <p:nvPr/>
        </p:nvSpPr>
        <p:spPr>
          <a:xfrm>
            <a:off x="8129016" y="1389888"/>
            <a:ext cx="3310128" cy="2788920"/>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3" name="Oval 12"/>
          <p:cNvSpPr/>
          <p:nvPr/>
        </p:nvSpPr>
        <p:spPr>
          <a:xfrm>
            <a:off x="8403336" y="1645920"/>
            <a:ext cx="384048" cy="384048"/>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3</a:t>
            </a:r>
          </a:p>
        </p:txBody>
      </p:sp>
      <p:sp>
        <p:nvSpPr>
          <p:cNvPr id="14" name="TextBox 13"/>
          <p:cNvSpPr txBox="1"/>
          <p:nvPr/>
        </p:nvSpPr>
        <p:spPr>
          <a:xfrm>
            <a:off x="8403336" y="2212848"/>
            <a:ext cx="2761488" cy="365760"/>
          </a:xfrm>
          <a:prstGeom prst="rect">
            <a:avLst/>
          </a:prstGeom>
          <a:noFill/>
        </p:spPr>
        <p:txBody>
          <a:bodyPr wrap="square" lIns="0" rIns="0" tIns="0" bIns="0" anchor="t">
            <a:spAutoFit/>
          </a:bodyPr>
          <a:lstStyle/>
          <a:p>
            <a:pPr algn="l"/>
            <a:r>
              <a:rPr sz="1700" b="1" i="0">
                <a:solidFill>
                  <a:srgbClr val="0E2841"/>
                </a:solidFill>
                <a:latin typeface="Calibri"/>
              </a:rPr>
              <a:t>It produces our artefacts</a:t>
            </a:r>
          </a:p>
        </p:txBody>
      </p:sp>
      <p:sp>
        <p:nvSpPr>
          <p:cNvPr id="15" name="TextBox 14"/>
          <p:cNvSpPr txBox="1"/>
          <p:nvPr/>
        </p:nvSpPr>
        <p:spPr>
          <a:xfrm>
            <a:off x="8403336" y="2688336"/>
            <a:ext cx="2761488" cy="1280160"/>
          </a:xfrm>
          <a:prstGeom prst="rect">
            <a:avLst/>
          </a:prstGeom>
          <a:noFill/>
        </p:spPr>
        <p:txBody>
          <a:bodyPr wrap="square" lIns="0" rIns="0" tIns="0" bIns="0" anchor="t">
            <a:spAutoFit/>
          </a:bodyPr>
          <a:lstStyle/>
          <a:p>
            <a:pPr algn="l">
              <a:lnSpc>
                <a:spcPct val="120000"/>
              </a:lnSpc>
            </a:pPr>
            <a:r>
              <a:rPr sz="1350" b="0" i="0">
                <a:solidFill>
                  <a:srgbClr val="0E2841"/>
                </a:solidFill>
                <a:latin typeface="Calibri"/>
              </a:rPr>
              <a:t>Not only the code. The requirements, the design, the architecture, the documentation. The things we used to make are now the output.</a:t>
            </a:r>
          </a:p>
        </p:txBody>
      </p:sp>
      <p:sp>
        <p:nvSpPr>
          <p:cNvPr id="16" name="Rounded Rectangle 15"/>
          <p:cNvSpPr/>
          <p:nvPr/>
        </p:nvSpPr>
        <p:spPr>
          <a:xfrm>
            <a:off x="758952" y="4526280"/>
            <a:ext cx="10671048" cy="841248"/>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7" name="TextBox 16"/>
          <p:cNvSpPr txBox="1"/>
          <p:nvPr/>
        </p:nvSpPr>
        <p:spPr>
          <a:xfrm>
            <a:off x="1069848" y="4700016"/>
            <a:ext cx="10058400" cy="548640"/>
          </a:xfrm>
          <a:prstGeom prst="rect">
            <a:avLst/>
          </a:prstGeom>
          <a:noFill/>
        </p:spPr>
        <p:txBody>
          <a:bodyPr wrap="square" lIns="0" rIns="0" tIns="0" bIns="0" anchor="t">
            <a:spAutoFit/>
          </a:bodyPr>
          <a:lstStyle/>
          <a:p>
            <a:pPr algn="l">
              <a:lnSpc>
                <a:spcPct val="118000"/>
              </a:lnSpc>
            </a:pPr>
            <a:r>
              <a:rPr sz="1600" b="1" i="0">
                <a:solidFill>
                  <a:srgbClr val="0E2841"/>
                </a:solidFill>
                <a:latin typeface="Calibri"/>
              </a:rPr>
              <a:t>Those three are real, and worth arguing about. “It will replace me” is the red flag walking in front of the car.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WHERE WE ARE HEADING</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The assistance spectrum</a:t>
            </a:r>
          </a:p>
        </p:txBody>
      </p:sp>
      <p:sp>
        <p:nvSpPr>
          <p:cNvPr id="4" name="Rounded Rectangle 3"/>
          <p:cNvSpPr/>
          <p:nvPr/>
        </p:nvSpPr>
        <p:spPr>
          <a:xfrm>
            <a:off x="758952" y="1481328"/>
            <a:ext cx="1947672" cy="2084831"/>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Oval 4"/>
          <p:cNvSpPr/>
          <p:nvPr/>
        </p:nvSpPr>
        <p:spPr>
          <a:xfrm>
            <a:off x="1559052" y="1682496"/>
            <a:ext cx="347472" cy="347472"/>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1</a:t>
            </a:r>
          </a:p>
        </p:txBody>
      </p:sp>
      <p:sp>
        <p:nvSpPr>
          <p:cNvPr id="6" name="TextBox 5"/>
          <p:cNvSpPr txBox="1"/>
          <p:nvPr/>
        </p:nvSpPr>
        <p:spPr>
          <a:xfrm>
            <a:off x="886968" y="2176272"/>
            <a:ext cx="1691639" cy="457200"/>
          </a:xfrm>
          <a:prstGeom prst="rect">
            <a:avLst/>
          </a:prstGeom>
          <a:noFill/>
        </p:spPr>
        <p:txBody>
          <a:bodyPr wrap="square" lIns="0" rIns="0" tIns="0" bIns="0" anchor="t">
            <a:spAutoFit/>
          </a:bodyPr>
          <a:lstStyle/>
          <a:p>
            <a:pPr algn="ctr">
              <a:lnSpc>
                <a:spcPct val="105000"/>
              </a:lnSpc>
            </a:pPr>
            <a:r>
              <a:rPr sz="1450" b="1" i="0">
                <a:solidFill>
                  <a:srgbClr val="0E2841"/>
                </a:solidFill>
                <a:latin typeface="Calibri"/>
              </a:rPr>
              <a:t>Requirements</a:t>
            </a:r>
          </a:p>
        </p:txBody>
      </p:sp>
      <p:sp>
        <p:nvSpPr>
          <p:cNvPr id="7" name="TextBox 6"/>
          <p:cNvSpPr txBox="1"/>
          <p:nvPr/>
        </p:nvSpPr>
        <p:spPr>
          <a:xfrm>
            <a:off x="886968" y="2651760"/>
            <a:ext cx="1691639" cy="274320"/>
          </a:xfrm>
          <a:prstGeom prst="rect">
            <a:avLst/>
          </a:prstGeom>
          <a:noFill/>
        </p:spPr>
        <p:txBody>
          <a:bodyPr wrap="square" lIns="0" rIns="0" tIns="0" bIns="0" anchor="t">
            <a:spAutoFit/>
          </a:bodyPr>
          <a:lstStyle/>
          <a:p>
            <a:pPr algn="ctr"/>
            <a:r>
              <a:rPr sz="1150" b="1" i="0">
                <a:solidFill>
                  <a:srgbClr val="156082"/>
                </a:solidFill>
                <a:latin typeface="Calibri"/>
              </a:rPr>
              <a:t>AI as scribe</a:t>
            </a:r>
          </a:p>
        </p:txBody>
      </p:sp>
      <p:sp>
        <p:nvSpPr>
          <p:cNvPr id="8" name="TextBox 7"/>
          <p:cNvSpPr txBox="1"/>
          <p:nvPr/>
        </p:nvSpPr>
        <p:spPr>
          <a:xfrm>
            <a:off x="886968" y="2962656"/>
            <a:ext cx="1691639" cy="457200"/>
          </a:xfrm>
          <a:prstGeom prst="rect">
            <a:avLst/>
          </a:prstGeom>
          <a:noFill/>
        </p:spPr>
        <p:txBody>
          <a:bodyPr wrap="square" lIns="0" rIns="0" tIns="0" bIns="0" anchor="t">
            <a:spAutoFit/>
          </a:bodyPr>
          <a:lstStyle/>
          <a:p>
            <a:pPr algn="ctr">
              <a:lnSpc>
                <a:spcPct val="115000"/>
              </a:lnSpc>
            </a:pPr>
            <a:r>
              <a:rPr sz="1100" b="0" i="0">
                <a:solidFill>
                  <a:srgbClr val="5B6E7C"/>
                </a:solidFill>
                <a:latin typeface="Calibri"/>
              </a:rPr>
              <a:t>structures</a:t>
            </a:r>
          </a:p>
          <a:p>
            <a:pPr algn="ctr">
              <a:lnSpc>
                <a:spcPct val="115000"/>
              </a:lnSpc>
            </a:pPr>
            <a:r>
              <a:rPr sz="1100" b="0" i="0">
                <a:solidFill>
                  <a:srgbClr val="5B6E7C"/>
                </a:solidFill>
                <a:latin typeface="Calibri"/>
              </a:rPr>
              <a:t>what you meant</a:t>
            </a:r>
          </a:p>
        </p:txBody>
      </p:sp>
      <p:sp>
        <p:nvSpPr>
          <p:cNvPr id="9" name="Right Arrow 8"/>
          <p:cNvSpPr/>
          <p:nvPr/>
        </p:nvSpPr>
        <p:spPr>
          <a:xfrm>
            <a:off x="2734056" y="2441448"/>
            <a:ext cx="182880" cy="164592"/>
          </a:xfrm>
          <a:prstGeom prst="rightArrow">
            <a:avLst/>
          </a:prstGeom>
          <a:solidFill>
            <a:srgbClr val="C7D5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2944368" y="1481328"/>
            <a:ext cx="1947672" cy="2084831"/>
          </a:xfrm>
          <a:prstGeom prst="roundRect">
            <a:avLst>
              <a:gd name="adj" fmla="val 6000"/>
            </a:avLst>
          </a:prstGeom>
          <a:solidFill>
            <a:srgbClr val="F1EDEA"/>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1" name="Oval 10"/>
          <p:cNvSpPr/>
          <p:nvPr/>
        </p:nvSpPr>
        <p:spPr>
          <a:xfrm>
            <a:off x="3744468" y="1682496"/>
            <a:ext cx="347472" cy="347472"/>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2</a:t>
            </a:r>
          </a:p>
        </p:txBody>
      </p:sp>
      <p:sp>
        <p:nvSpPr>
          <p:cNvPr id="12" name="TextBox 11"/>
          <p:cNvSpPr txBox="1"/>
          <p:nvPr/>
        </p:nvSpPr>
        <p:spPr>
          <a:xfrm>
            <a:off x="3072384" y="2176272"/>
            <a:ext cx="1691639" cy="457200"/>
          </a:xfrm>
          <a:prstGeom prst="rect">
            <a:avLst/>
          </a:prstGeom>
          <a:noFill/>
        </p:spPr>
        <p:txBody>
          <a:bodyPr wrap="square" lIns="0" rIns="0" tIns="0" bIns="0" anchor="t">
            <a:spAutoFit/>
          </a:bodyPr>
          <a:lstStyle/>
          <a:p>
            <a:pPr algn="ctr">
              <a:lnSpc>
                <a:spcPct val="105000"/>
              </a:lnSpc>
            </a:pPr>
            <a:r>
              <a:rPr sz="1450" b="1" i="0">
                <a:solidFill>
                  <a:srgbClr val="0E2841"/>
                </a:solidFill>
                <a:latin typeface="Calibri"/>
              </a:rPr>
              <a:t>Model</a:t>
            </a:r>
          </a:p>
        </p:txBody>
      </p:sp>
      <p:sp>
        <p:nvSpPr>
          <p:cNvPr id="13" name="TextBox 12"/>
          <p:cNvSpPr txBox="1"/>
          <p:nvPr/>
        </p:nvSpPr>
        <p:spPr>
          <a:xfrm>
            <a:off x="3072384" y="2651760"/>
            <a:ext cx="1691639" cy="274320"/>
          </a:xfrm>
          <a:prstGeom prst="rect">
            <a:avLst/>
          </a:prstGeom>
          <a:noFill/>
        </p:spPr>
        <p:txBody>
          <a:bodyPr wrap="square" lIns="0" rIns="0" tIns="0" bIns="0" anchor="t">
            <a:spAutoFit/>
          </a:bodyPr>
          <a:lstStyle/>
          <a:p>
            <a:pPr algn="ctr"/>
            <a:r>
              <a:rPr sz="1150" b="1" i="0">
                <a:solidFill>
                  <a:srgbClr val="156082"/>
                </a:solidFill>
                <a:latin typeface="Calibri"/>
              </a:rPr>
              <a:t>AI as co-architect</a:t>
            </a:r>
          </a:p>
        </p:txBody>
      </p:sp>
      <p:sp>
        <p:nvSpPr>
          <p:cNvPr id="14" name="TextBox 13"/>
          <p:cNvSpPr txBox="1"/>
          <p:nvPr/>
        </p:nvSpPr>
        <p:spPr>
          <a:xfrm>
            <a:off x="3072384" y="2962656"/>
            <a:ext cx="1691639" cy="457200"/>
          </a:xfrm>
          <a:prstGeom prst="rect">
            <a:avLst/>
          </a:prstGeom>
          <a:noFill/>
        </p:spPr>
        <p:txBody>
          <a:bodyPr wrap="square" lIns="0" rIns="0" tIns="0" bIns="0" anchor="t">
            <a:spAutoFit/>
          </a:bodyPr>
          <a:lstStyle/>
          <a:p>
            <a:pPr algn="ctr">
              <a:lnSpc>
                <a:spcPct val="115000"/>
              </a:lnSpc>
            </a:pPr>
            <a:r>
              <a:rPr sz="1100" b="0" i="0">
                <a:solidFill>
                  <a:srgbClr val="5B6E7C"/>
                </a:solidFill>
                <a:latin typeface="Calibri"/>
              </a:rPr>
              <a:t>proposes states,</a:t>
            </a:r>
          </a:p>
          <a:p>
            <a:pPr algn="ctr">
              <a:lnSpc>
                <a:spcPct val="115000"/>
              </a:lnSpc>
            </a:pPr>
            <a:r>
              <a:rPr sz="1100" b="0" i="0">
                <a:solidFill>
                  <a:srgbClr val="5B6E7C"/>
                </a:solidFill>
                <a:latin typeface="Calibri"/>
              </a:rPr>
              <a:t>blocks, links</a:t>
            </a:r>
          </a:p>
        </p:txBody>
      </p:sp>
      <p:sp>
        <p:nvSpPr>
          <p:cNvPr id="15" name="Right Arrow 14"/>
          <p:cNvSpPr/>
          <p:nvPr/>
        </p:nvSpPr>
        <p:spPr>
          <a:xfrm>
            <a:off x="4919472" y="2441448"/>
            <a:ext cx="182880" cy="164592"/>
          </a:xfrm>
          <a:prstGeom prst="rightArrow">
            <a:avLst/>
          </a:prstGeom>
          <a:solidFill>
            <a:srgbClr val="C7D5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5129783" y="1481328"/>
            <a:ext cx="1947672" cy="2084831"/>
          </a:xfrm>
          <a:prstGeom prst="roundRect">
            <a:avLst>
              <a:gd name="adj" fmla="val 6000"/>
            </a:avLst>
          </a:prstGeom>
          <a:solidFill>
            <a:srgbClr val="F5E7DF"/>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7" name="Oval 16"/>
          <p:cNvSpPr/>
          <p:nvPr/>
        </p:nvSpPr>
        <p:spPr>
          <a:xfrm>
            <a:off x="5929883" y="1682496"/>
            <a:ext cx="347472" cy="347472"/>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3</a:t>
            </a:r>
          </a:p>
        </p:txBody>
      </p:sp>
      <p:sp>
        <p:nvSpPr>
          <p:cNvPr id="18" name="TextBox 17"/>
          <p:cNvSpPr txBox="1"/>
          <p:nvPr/>
        </p:nvSpPr>
        <p:spPr>
          <a:xfrm>
            <a:off x="5257799" y="2176272"/>
            <a:ext cx="1691639" cy="457200"/>
          </a:xfrm>
          <a:prstGeom prst="rect">
            <a:avLst/>
          </a:prstGeom>
          <a:noFill/>
        </p:spPr>
        <p:txBody>
          <a:bodyPr wrap="square" lIns="0" rIns="0" tIns="0" bIns="0" anchor="t">
            <a:spAutoFit/>
          </a:bodyPr>
          <a:lstStyle/>
          <a:p>
            <a:pPr algn="ctr">
              <a:lnSpc>
                <a:spcPct val="105000"/>
              </a:lnSpc>
            </a:pPr>
            <a:r>
              <a:rPr sz="1450" b="1" i="0">
                <a:solidFill>
                  <a:srgbClr val="0E2841"/>
                </a:solidFill>
                <a:latin typeface="Calibri"/>
              </a:rPr>
              <a:t>Code</a:t>
            </a:r>
          </a:p>
        </p:txBody>
      </p:sp>
      <p:sp>
        <p:nvSpPr>
          <p:cNvPr id="19" name="TextBox 18"/>
          <p:cNvSpPr txBox="1"/>
          <p:nvPr/>
        </p:nvSpPr>
        <p:spPr>
          <a:xfrm>
            <a:off x="5257799" y="2651760"/>
            <a:ext cx="1691639" cy="274320"/>
          </a:xfrm>
          <a:prstGeom prst="rect">
            <a:avLst/>
          </a:prstGeom>
          <a:noFill/>
        </p:spPr>
        <p:txBody>
          <a:bodyPr wrap="square" lIns="0" rIns="0" tIns="0" bIns="0" anchor="t">
            <a:spAutoFit/>
          </a:bodyPr>
          <a:lstStyle/>
          <a:p>
            <a:pPr algn="ctr"/>
            <a:r>
              <a:rPr sz="1150" b="1" i="0">
                <a:solidFill>
                  <a:srgbClr val="156082"/>
                </a:solidFill>
                <a:latin typeface="Calibri"/>
              </a:rPr>
              <a:t>AI as pair programmer</a:t>
            </a:r>
          </a:p>
        </p:txBody>
      </p:sp>
      <p:sp>
        <p:nvSpPr>
          <p:cNvPr id="20" name="TextBox 19"/>
          <p:cNvSpPr txBox="1"/>
          <p:nvPr/>
        </p:nvSpPr>
        <p:spPr>
          <a:xfrm>
            <a:off x="5257799" y="2962656"/>
            <a:ext cx="1691639" cy="457200"/>
          </a:xfrm>
          <a:prstGeom prst="rect">
            <a:avLst/>
          </a:prstGeom>
          <a:noFill/>
        </p:spPr>
        <p:txBody>
          <a:bodyPr wrap="square" lIns="0" rIns="0" tIns="0" bIns="0" anchor="t">
            <a:spAutoFit/>
          </a:bodyPr>
          <a:lstStyle/>
          <a:p>
            <a:pPr algn="ctr">
              <a:lnSpc>
                <a:spcPct val="115000"/>
              </a:lnSpc>
            </a:pPr>
            <a:r>
              <a:rPr sz="1100" b="0" i="0">
                <a:solidFill>
                  <a:srgbClr val="5B6E7C"/>
                </a:solidFill>
                <a:latin typeface="Calibri"/>
              </a:rPr>
              <a:t>writes the</a:t>
            </a:r>
          </a:p>
          <a:p>
            <a:pPr algn="ctr">
              <a:lnSpc>
                <a:spcPct val="115000"/>
              </a:lnSpc>
            </a:pPr>
            <a:r>
              <a:rPr sz="1100" b="0" i="0">
                <a:solidFill>
                  <a:srgbClr val="5B6E7C"/>
                </a:solidFill>
                <a:latin typeface="Calibri"/>
              </a:rPr>
              <a:t>function body</a:t>
            </a:r>
          </a:p>
        </p:txBody>
      </p:sp>
      <p:sp>
        <p:nvSpPr>
          <p:cNvPr id="21" name="Right Arrow 20"/>
          <p:cNvSpPr/>
          <p:nvPr/>
        </p:nvSpPr>
        <p:spPr>
          <a:xfrm>
            <a:off x="7104888" y="2441448"/>
            <a:ext cx="182880" cy="164592"/>
          </a:xfrm>
          <a:prstGeom prst="rightArrow">
            <a:avLst/>
          </a:prstGeom>
          <a:solidFill>
            <a:srgbClr val="C7D5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199" y="1481328"/>
            <a:ext cx="1947672" cy="2084831"/>
          </a:xfrm>
          <a:prstGeom prst="roundRect">
            <a:avLst>
              <a:gd name="adj" fmla="val 6000"/>
            </a:avLst>
          </a:prstGeom>
          <a:solidFill>
            <a:srgbClr val="F9E1D3"/>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3" name="Oval 22"/>
          <p:cNvSpPr/>
          <p:nvPr/>
        </p:nvSpPr>
        <p:spPr>
          <a:xfrm>
            <a:off x="8115300" y="1682496"/>
            <a:ext cx="347472" cy="347472"/>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4</a:t>
            </a:r>
          </a:p>
        </p:txBody>
      </p:sp>
      <p:sp>
        <p:nvSpPr>
          <p:cNvPr id="24" name="TextBox 23"/>
          <p:cNvSpPr txBox="1"/>
          <p:nvPr/>
        </p:nvSpPr>
        <p:spPr>
          <a:xfrm>
            <a:off x="7443215" y="2176272"/>
            <a:ext cx="1691639" cy="457200"/>
          </a:xfrm>
          <a:prstGeom prst="rect">
            <a:avLst/>
          </a:prstGeom>
          <a:noFill/>
        </p:spPr>
        <p:txBody>
          <a:bodyPr wrap="square" lIns="0" rIns="0" tIns="0" bIns="0" anchor="t">
            <a:spAutoFit/>
          </a:bodyPr>
          <a:lstStyle/>
          <a:p>
            <a:pPr algn="ctr">
              <a:lnSpc>
                <a:spcPct val="105000"/>
              </a:lnSpc>
            </a:pPr>
            <a:r>
              <a:rPr sz="1450" b="1" i="0">
                <a:solidFill>
                  <a:srgbClr val="0E2841"/>
                </a:solidFill>
                <a:latin typeface="Calibri"/>
              </a:rPr>
              <a:t>Vibe coding</a:t>
            </a:r>
          </a:p>
        </p:txBody>
      </p:sp>
      <p:sp>
        <p:nvSpPr>
          <p:cNvPr id="25" name="TextBox 24"/>
          <p:cNvSpPr txBox="1"/>
          <p:nvPr/>
        </p:nvSpPr>
        <p:spPr>
          <a:xfrm>
            <a:off x="7443215" y="2651760"/>
            <a:ext cx="1691639" cy="274320"/>
          </a:xfrm>
          <a:prstGeom prst="rect">
            <a:avLst/>
          </a:prstGeom>
          <a:noFill/>
        </p:spPr>
        <p:txBody>
          <a:bodyPr wrap="square" lIns="0" rIns="0" tIns="0" bIns="0" anchor="t">
            <a:spAutoFit/>
          </a:bodyPr>
          <a:lstStyle/>
          <a:p>
            <a:pPr algn="ctr"/>
            <a:r>
              <a:rPr sz="1150" b="1" i="0">
                <a:solidFill>
                  <a:srgbClr val="156082"/>
                </a:solidFill>
                <a:latin typeface="Calibri"/>
              </a:rPr>
              <a:t>AI as implementer</a:t>
            </a:r>
          </a:p>
        </p:txBody>
      </p:sp>
      <p:sp>
        <p:nvSpPr>
          <p:cNvPr id="26" name="TextBox 25"/>
          <p:cNvSpPr txBox="1"/>
          <p:nvPr/>
        </p:nvSpPr>
        <p:spPr>
          <a:xfrm>
            <a:off x="7443215" y="2962656"/>
            <a:ext cx="1691639" cy="457200"/>
          </a:xfrm>
          <a:prstGeom prst="rect">
            <a:avLst/>
          </a:prstGeom>
          <a:noFill/>
        </p:spPr>
        <p:txBody>
          <a:bodyPr wrap="square" lIns="0" rIns="0" tIns="0" bIns="0" anchor="t">
            <a:spAutoFit/>
          </a:bodyPr>
          <a:lstStyle/>
          <a:p>
            <a:pPr algn="ctr">
              <a:lnSpc>
                <a:spcPct val="115000"/>
              </a:lnSpc>
            </a:pPr>
            <a:r>
              <a:rPr sz="1100" b="0" i="0">
                <a:solidFill>
                  <a:srgbClr val="5B6E7C"/>
                </a:solidFill>
                <a:latin typeface="Calibri"/>
              </a:rPr>
              <a:t>you describe,</a:t>
            </a:r>
          </a:p>
          <a:p>
            <a:pPr algn="ctr">
              <a:lnSpc>
                <a:spcPct val="115000"/>
              </a:lnSpc>
            </a:pPr>
            <a:r>
              <a:rPr sz="1100" b="0" i="0">
                <a:solidFill>
                  <a:srgbClr val="5B6E7C"/>
                </a:solidFill>
                <a:latin typeface="Calibri"/>
              </a:rPr>
              <a:t>it builds</a:t>
            </a:r>
          </a:p>
        </p:txBody>
      </p:sp>
      <p:sp>
        <p:nvSpPr>
          <p:cNvPr id="27" name="Right Arrow 26"/>
          <p:cNvSpPr/>
          <p:nvPr/>
        </p:nvSpPr>
        <p:spPr>
          <a:xfrm>
            <a:off x="9290303" y="2441448"/>
            <a:ext cx="182880" cy="164592"/>
          </a:xfrm>
          <a:prstGeom prst="rightArrow">
            <a:avLst/>
          </a:prstGeom>
          <a:solidFill>
            <a:srgbClr val="C7D5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9500615" y="1481328"/>
            <a:ext cx="1947672" cy="2084831"/>
          </a:xfrm>
          <a:prstGeom prst="roundRect">
            <a:avLst>
              <a:gd name="adj" fmla="val 6000"/>
            </a:avLst>
          </a:prstGeom>
          <a:solidFill>
            <a:srgbClr val="FDDBC8"/>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9" name="Oval 28"/>
          <p:cNvSpPr/>
          <p:nvPr/>
        </p:nvSpPr>
        <p:spPr>
          <a:xfrm>
            <a:off x="10300715" y="1682496"/>
            <a:ext cx="347472" cy="347472"/>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5</a:t>
            </a:r>
          </a:p>
        </p:txBody>
      </p:sp>
      <p:sp>
        <p:nvSpPr>
          <p:cNvPr id="30" name="TextBox 29"/>
          <p:cNvSpPr txBox="1"/>
          <p:nvPr/>
        </p:nvSpPr>
        <p:spPr>
          <a:xfrm>
            <a:off x="9628632" y="2176272"/>
            <a:ext cx="1691639" cy="457200"/>
          </a:xfrm>
          <a:prstGeom prst="rect">
            <a:avLst/>
          </a:prstGeom>
          <a:noFill/>
        </p:spPr>
        <p:txBody>
          <a:bodyPr wrap="square" lIns="0" rIns="0" tIns="0" bIns="0" anchor="t">
            <a:spAutoFit/>
          </a:bodyPr>
          <a:lstStyle/>
          <a:p>
            <a:pPr algn="ctr">
              <a:lnSpc>
                <a:spcPct val="105000"/>
              </a:lnSpc>
            </a:pPr>
            <a:r>
              <a:rPr sz="1450" b="1" i="0">
                <a:solidFill>
                  <a:srgbClr val="0E2841"/>
                </a:solidFill>
                <a:latin typeface="Calibri"/>
              </a:rPr>
              <a:t>Autonomous app</a:t>
            </a:r>
          </a:p>
        </p:txBody>
      </p:sp>
      <p:sp>
        <p:nvSpPr>
          <p:cNvPr id="31" name="TextBox 30"/>
          <p:cNvSpPr txBox="1"/>
          <p:nvPr/>
        </p:nvSpPr>
        <p:spPr>
          <a:xfrm>
            <a:off x="9628632" y="2651760"/>
            <a:ext cx="1691639" cy="274320"/>
          </a:xfrm>
          <a:prstGeom prst="rect">
            <a:avLst/>
          </a:prstGeom>
          <a:noFill/>
        </p:spPr>
        <p:txBody>
          <a:bodyPr wrap="square" lIns="0" rIns="0" tIns="0" bIns="0" anchor="t">
            <a:spAutoFit/>
          </a:bodyPr>
          <a:lstStyle/>
          <a:p>
            <a:pPr algn="ctr"/>
            <a:r>
              <a:rPr sz="1150" b="1" i="0">
                <a:solidFill>
                  <a:srgbClr val="156082"/>
                </a:solidFill>
                <a:latin typeface="Calibri"/>
              </a:rPr>
              <a:t>AI as author</a:t>
            </a:r>
          </a:p>
        </p:txBody>
      </p:sp>
      <p:sp>
        <p:nvSpPr>
          <p:cNvPr id="32" name="TextBox 31"/>
          <p:cNvSpPr txBox="1"/>
          <p:nvPr/>
        </p:nvSpPr>
        <p:spPr>
          <a:xfrm>
            <a:off x="9628632" y="2962656"/>
            <a:ext cx="1691639" cy="457200"/>
          </a:xfrm>
          <a:prstGeom prst="rect">
            <a:avLst/>
          </a:prstGeom>
          <a:noFill/>
        </p:spPr>
        <p:txBody>
          <a:bodyPr wrap="square" lIns="0" rIns="0" tIns="0" bIns="0" anchor="t">
            <a:spAutoFit/>
          </a:bodyPr>
          <a:lstStyle/>
          <a:p>
            <a:pPr algn="ctr">
              <a:lnSpc>
                <a:spcPct val="115000"/>
              </a:lnSpc>
            </a:pPr>
            <a:r>
              <a:rPr sz="1100" b="0" i="0">
                <a:solidFill>
                  <a:srgbClr val="5B6E7C"/>
                </a:solidFill>
                <a:latin typeface="Calibri"/>
              </a:rPr>
              <a:t>it works.</a:t>
            </a:r>
          </a:p>
          <a:p>
            <a:pPr algn="ctr">
              <a:lnSpc>
                <a:spcPct val="115000"/>
              </a:lnSpc>
            </a:pPr>
            <a:r>
              <a:rPr sz="1100" b="0" i="0">
                <a:solidFill>
                  <a:srgbClr val="5B6E7C"/>
                </a:solidFill>
                <a:latin typeface="Calibri"/>
              </a:rPr>
              <a:t>nobody read it</a:t>
            </a:r>
          </a:p>
        </p:txBody>
      </p:sp>
      <p:sp>
        <p:nvSpPr>
          <p:cNvPr id="33" name="Right Triangle 32"/>
          <p:cNvSpPr/>
          <p:nvPr/>
        </p:nvSpPr>
        <p:spPr>
          <a:xfrm flipH="1">
            <a:off x="758952" y="3785616"/>
            <a:ext cx="10671048" cy="749808"/>
          </a:xfrm>
          <a:prstGeom prst="rtTriangle">
            <a:avLst/>
          </a:prstGeom>
          <a:solidFill>
            <a:srgbClr val="F6D8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793992" y="4059936"/>
            <a:ext cx="4160520" cy="320040"/>
          </a:xfrm>
          <a:prstGeom prst="rect">
            <a:avLst/>
          </a:prstGeom>
          <a:noFill/>
        </p:spPr>
        <p:txBody>
          <a:bodyPr wrap="square" lIns="0" rIns="0" tIns="0" bIns="0" anchor="t">
            <a:spAutoFit/>
          </a:bodyPr>
          <a:lstStyle/>
          <a:p>
            <a:pPr algn="r"/>
            <a:r>
              <a:rPr sz="1400" b="1" i="0">
                <a:solidFill>
                  <a:srgbClr val="A84E14"/>
                </a:solidFill>
                <a:latin typeface="Calibri"/>
              </a:rPr>
              <a:t>what you no longer read</a:t>
            </a:r>
          </a:p>
        </p:txBody>
      </p:sp>
      <p:sp>
        <p:nvSpPr>
          <p:cNvPr id="35" name="TextBox 34"/>
          <p:cNvSpPr txBox="1"/>
          <p:nvPr/>
        </p:nvSpPr>
        <p:spPr>
          <a:xfrm>
            <a:off x="758952" y="4700016"/>
            <a:ext cx="10671048" cy="365760"/>
          </a:xfrm>
          <a:prstGeom prst="rect">
            <a:avLst/>
          </a:prstGeom>
          <a:noFill/>
        </p:spPr>
        <p:txBody>
          <a:bodyPr wrap="square" lIns="0" rIns="0" tIns="0" bIns="0" anchor="t">
            <a:spAutoFit/>
          </a:bodyPr>
          <a:lstStyle/>
          <a:p>
            <a:pPr algn="l"/>
            <a:r>
              <a:rPr sz="1600" b="1" i="0">
                <a:solidFill>
                  <a:srgbClr val="0E2841"/>
                </a:solidFill>
                <a:latin typeface="Calibri"/>
              </a:rPr>
              <a:t>Every step to the right buys speed. Every step to the right spends comprehension.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STEP 1</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Level 1 — AI as requirements scribe</a:t>
            </a:r>
          </a:p>
        </p:txBody>
      </p:sp>
      <p:sp>
        <p:nvSpPr>
          <p:cNvPr id="4" name="Rounded Rectangle 3"/>
          <p:cNvSpPr/>
          <p:nvPr/>
        </p:nvSpPr>
        <p:spPr>
          <a:xfrm>
            <a:off x="758952" y="1389888"/>
            <a:ext cx="5989320" cy="1170432"/>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Rounded Rectangle 4"/>
          <p:cNvSpPr/>
          <p:nvPr/>
        </p:nvSpPr>
        <p:spPr>
          <a:xfrm>
            <a:off x="1014983" y="1572768"/>
            <a:ext cx="3360420" cy="274320"/>
          </a:xfrm>
          <a:prstGeom prst="roundRect">
            <a:avLst>
              <a:gd name="adj" fmla="val 50000"/>
            </a:avLst>
          </a:prstGeom>
          <a:solidFill>
            <a:srgbClr val="E9713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950" b="1" i="0">
                <a:solidFill>
                  <a:srgbClr val="FFFFFF"/>
                </a:solidFill>
                <a:latin typeface="Calibri"/>
              </a:rPr>
              <a:t>WHAT THE STAKEHOLDER SAID</a:t>
            </a:r>
          </a:p>
        </p:txBody>
      </p:sp>
      <p:sp>
        <p:nvSpPr>
          <p:cNvPr id="6" name="TextBox 5"/>
          <p:cNvSpPr txBox="1"/>
          <p:nvPr/>
        </p:nvSpPr>
        <p:spPr>
          <a:xfrm>
            <a:off x="1014983" y="1956816"/>
            <a:ext cx="5477256" cy="548640"/>
          </a:xfrm>
          <a:prstGeom prst="rect">
            <a:avLst/>
          </a:prstGeom>
          <a:noFill/>
        </p:spPr>
        <p:txBody>
          <a:bodyPr wrap="square" lIns="0" rIns="0" tIns="0" bIns="0" anchor="t">
            <a:spAutoFit/>
          </a:bodyPr>
          <a:lstStyle/>
          <a:p>
            <a:pPr algn="l">
              <a:lnSpc>
                <a:spcPct val="118000"/>
              </a:lnSpc>
            </a:pPr>
            <a:r>
              <a:rPr sz="1400" b="0" i="0">
                <a:solidFill>
                  <a:srgbClr val="0E2841"/>
                </a:solidFill>
                <a:latin typeface="Calibri"/>
              </a:rPr>
              <a:t>“The system should handle the brake request quickly and safely, taking the road surface into account.”</a:t>
            </a:r>
          </a:p>
        </p:txBody>
      </p:sp>
      <p:sp>
        <p:nvSpPr>
          <p:cNvPr id="7" name="Down Arrow 6"/>
          <p:cNvSpPr/>
          <p:nvPr/>
        </p:nvSpPr>
        <p:spPr>
          <a:xfrm>
            <a:off x="3607307" y="2670048"/>
            <a:ext cx="292608" cy="310896"/>
          </a:xfrm>
          <a:prstGeom prst="down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58952" y="3090672"/>
            <a:ext cx="5989320" cy="221284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9" name="Rounded Rectangle 8"/>
          <p:cNvSpPr/>
          <p:nvPr/>
        </p:nvSpPr>
        <p:spPr>
          <a:xfrm>
            <a:off x="1014983" y="3273552"/>
            <a:ext cx="2125980" cy="274320"/>
          </a:xfrm>
          <a:prstGeom prst="roundRect">
            <a:avLst>
              <a:gd name="adj" fmla="val 50000"/>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950" b="1" i="0">
                <a:solidFill>
                  <a:srgbClr val="FFFFFF"/>
                </a:solidFill>
                <a:latin typeface="Calibri"/>
              </a:rPr>
              <a:t>WHAT COMES BACK</a:t>
            </a:r>
          </a:p>
        </p:txBody>
      </p:sp>
      <p:sp>
        <p:nvSpPr>
          <p:cNvPr id="10" name="TextBox 9"/>
          <p:cNvSpPr txBox="1"/>
          <p:nvPr/>
        </p:nvSpPr>
        <p:spPr>
          <a:xfrm>
            <a:off x="1014983" y="3675887"/>
            <a:ext cx="5477256" cy="1645920"/>
          </a:xfrm>
          <a:prstGeom prst="rect">
            <a:avLst/>
          </a:prstGeom>
          <a:noFill/>
        </p:spPr>
        <p:txBody>
          <a:bodyPr wrap="square" lIns="0" rIns="0" tIns="0" bIns="0" anchor="t">
            <a:spAutoFit/>
          </a:bodyPr>
          <a:lstStyle/>
          <a:p>
            <a:pPr algn="l">
              <a:spcAft>
                <a:spcPts val="500"/>
              </a:spcAft>
            </a:pPr>
            <a:r>
              <a:rPr sz="1300" b="1" i="0">
                <a:solidFill>
                  <a:srgbClr val="156082"/>
                </a:solidFill>
                <a:latin typeface="Courier New"/>
              </a:rPr>
              <a:t>REQ-BRK-041   </a:t>
            </a:r>
          </a:p>
          <a:p>
            <a:pPr>
              <a:lnSpc>
                <a:spcPct val="118000"/>
              </a:lnSpc>
              <a:spcAft>
                <a:spcPts val="800"/>
              </a:spcAft>
            </a:pPr>
            <a:r>
              <a:rPr sz="1400" b="1" i="0">
                <a:solidFill>
                  <a:srgbClr val="0E2841"/>
                </a:solidFill>
                <a:latin typeface="Calibri"/>
              </a:rPr>
              <a:t>The brake controller shall acknowledge a brake-by-wire request within 15 ms under nominal conditions.</a:t>
            </a:r>
          </a:p>
          <a:p>
            <a:pPr>
              <a:spcAft>
                <a:spcPts val="200"/>
              </a:spcAft>
            </a:pPr>
            <a:r>
              <a:rPr sz="1200" b="1" i="0">
                <a:solidFill>
                  <a:srgbClr val="5B6E7C"/>
                </a:solidFill>
                <a:latin typeface="Calibri"/>
              </a:rPr>
              <a:t>Priority:  </a:t>
            </a:r>
            <a:r>
              <a:rPr sz="1200" b="0" i="0">
                <a:solidFill>
                  <a:srgbClr val="0E2841"/>
                </a:solidFill>
                <a:latin typeface="Calibri"/>
              </a:rPr>
              <a:t>safety-critical</a:t>
            </a:r>
          </a:p>
          <a:p>
            <a:pPr>
              <a:spcAft>
                <a:spcPts val="200"/>
              </a:spcAft>
            </a:pPr>
            <a:r>
              <a:rPr sz="1200" b="1" i="0">
                <a:solidFill>
                  <a:srgbClr val="5B6E7C"/>
                </a:solidFill>
                <a:latin typeface="Calibri"/>
              </a:rPr>
              <a:t>Source:  </a:t>
            </a:r>
            <a:r>
              <a:rPr sz="1200" b="0" i="0">
                <a:solidFill>
                  <a:srgbClr val="0E2841"/>
                </a:solidFill>
                <a:latin typeface="Calibri"/>
              </a:rPr>
              <a:t>stakeholder workshop, 14-08-2026</a:t>
            </a:r>
          </a:p>
          <a:p>
            <a:pPr>
              <a:spcAft>
                <a:spcPts val="200"/>
              </a:spcAft>
            </a:pPr>
            <a:r>
              <a:rPr sz="1200" b="1" i="0">
                <a:solidFill>
                  <a:srgbClr val="5B6E7C"/>
                </a:solidFill>
                <a:latin typeface="Calibri"/>
              </a:rPr>
              <a:t>Verified by:  </a:t>
            </a:r>
            <a:r>
              <a:rPr sz="1200" b="0" i="0">
                <a:solidFill>
                  <a:srgbClr val="0E2841"/>
                </a:solidFill>
                <a:latin typeface="Calibri"/>
              </a:rPr>
              <a:t>HIL test case TC-BRK-041</a:t>
            </a:r>
          </a:p>
        </p:txBody>
      </p:sp>
      <p:sp>
        <p:nvSpPr>
          <p:cNvPr id="11" name="Rounded Rectangle 10"/>
          <p:cNvSpPr/>
          <p:nvPr/>
        </p:nvSpPr>
        <p:spPr>
          <a:xfrm>
            <a:off x="758952" y="5449824"/>
            <a:ext cx="5989320" cy="566928"/>
          </a:xfrm>
          <a:prstGeom prst="roundRect">
            <a:avLst>
              <a:gd name="adj" fmla="val 10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2" name="TextBox 11"/>
          <p:cNvSpPr txBox="1"/>
          <p:nvPr/>
        </p:nvSpPr>
        <p:spPr>
          <a:xfrm>
            <a:off x="1014983" y="5577840"/>
            <a:ext cx="5477256" cy="365760"/>
          </a:xfrm>
          <a:prstGeom prst="rect">
            <a:avLst/>
          </a:prstGeom>
          <a:noFill/>
        </p:spPr>
        <p:txBody>
          <a:bodyPr wrap="square" lIns="0" rIns="0" tIns="0" bIns="0" anchor="t">
            <a:spAutoFit/>
          </a:bodyPr>
          <a:lstStyle/>
          <a:p>
            <a:pPr algn="l"/>
            <a:r>
              <a:rPr sz="1300" b="1" i="0">
                <a:solidFill>
                  <a:srgbClr val="E97132"/>
                </a:solidFill>
                <a:latin typeface="Calibri"/>
              </a:rPr>
              <a:t>!  </a:t>
            </a:r>
            <a:r>
              <a:rPr sz="1250" b="1" i="0">
                <a:solidFill>
                  <a:srgbClr val="A84E14"/>
                </a:solidFill>
                <a:latin typeface="Calibri"/>
              </a:rPr>
              <a:t>conflicts with REQ-BRK-038: </a:t>
            </a:r>
            <a:r>
              <a:rPr sz="1250" b="0" i="0">
                <a:solidFill>
                  <a:srgbClr val="0E2841"/>
                </a:solidFill>
                <a:latin typeface="Calibri"/>
              </a:rPr>
              <a:t>“… shall acknowledge within 20 ms.”</a:t>
            </a:r>
          </a:p>
        </p:txBody>
      </p:sp>
      <p:sp>
        <p:nvSpPr>
          <p:cNvPr id="13" name="TextBox 12"/>
          <p:cNvSpPr txBox="1"/>
          <p:nvPr/>
        </p:nvSpPr>
        <p:spPr>
          <a:xfrm>
            <a:off x="7205472" y="1408176"/>
            <a:ext cx="4206240" cy="274320"/>
          </a:xfrm>
          <a:prstGeom prst="rect">
            <a:avLst/>
          </a:prstGeom>
          <a:noFill/>
        </p:spPr>
        <p:txBody>
          <a:bodyPr wrap="square" lIns="0" rIns="0" tIns="0" bIns="0" anchor="t">
            <a:spAutoFit/>
          </a:bodyPr>
          <a:lstStyle/>
          <a:p>
            <a:pPr algn="l"/>
            <a:r>
              <a:rPr sz="1100" b="1" i="0">
                <a:solidFill>
                  <a:srgbClr val="156082"/>
                </a:solidFill>
                <a:latin typeface="Calibri"/>
              </a:rPr>
              <a:t>WHAT IT IS GENUINELY GOOD AT</a:t>
            </a:r>
          </a:p>
        </p:txBody>
      </p:sp>
      <p:sp>
        <p:nvSpPr>
          <p:cNvPr id="14" name="TextBox 13"/>
          <p:cNvSpPr txBox="1"/>
          <p:nvPr/>
        </p:nvSpPr>
        <p:spPr>
          <a:xfrm>
            <a:off x="7205472" y="1792224"/>
            <a:ext cx="4206240" cy="2377440"/>
          </a:xfrm>
          <a:prstGeom prst="rect">
            <a:avLst/>
          </a:prstGeom>
          <a:noFill/>
        </p:spPr>
        <p:txBody>
          <a:bodyPr wrap="square" lIns="0" rIns="0" tIns="0" bIns="0" anchor="t">
            <a:spAutoFit/>
          </a:bodyPr>
          <a:lstStyle/>
          <a:p>
            <a:pPr algn="l">
              <a:lnSpc>
                <a:spcPct val="105000"/>
              </a:lnSpc>
              <a:spcAft>
                <a:spcPts val="900"/>
              </a:spcAft>
            </a:pPr>
            <a:r>
              <a:rPr sz="1350" b="1" i="0">
                <a:solidFill>
                  <a:srgbClr val="156082"/>
                </a:solidFill>
                <a:latin typeface="Calibri"/>
              </a:rPr>
              <a:t>·  </a:t>
            </a:r>
            <a:r>
              <a:rPr sz="1350" b="0" i="0">
                <a:solidFill>
                  <a:srgbClr val="0E2841"/>
                </a:solidFill>
                <a:latin typeface="Calibri"/>
              </a:rPr>
              <a:t>Splitting one sentence into atomic, testable requirements</a:t>
            </a:r>
          </a:p>
          <a:p>
            <a:pPr>
              <a:lnSpc>
                <a:spcPct val="105000"/>
              </a:lnSpc>
              <a:spcAft>
                <a:spcPts val="900"/>
              </a:spcAft>
            </a:pPr>
            <a:r>
              <a:rPr sz="1350" b="1" i="0">
                <a:solidFill>
                  <a:srgbClr val="156082"/>
                </a:solidFill>
                <a:latin typeface="Calibri"/>
              </a:rPr>
              <a:t>·  </a:t>
            </a:r>
            <a:r>
              <a:rPr sz="1350" b="0" i="0">
                <a:solidFill>
                  <a:srgbClr val="0E2841"/>
                </a:solidFill>
                <a:latin typeface="Calibri"/>
              </a:rPr>
              <a:t>Naming the ambiguity: “quickly” — how quickly?</a:t>
            </a:r>
          </a:p>
          <a:p>
            <a:pPr>
              <a:lnSpc>
                <a:spcPct val="105000"/>
              </a:lnSpc>
              <a:spcAft>
                <a:spcPts val="900"/>
              </a:spcAft>
            </a:pPr>
            <a:r>
              <a:rPr sz="1350" b="1" i="0">
                <a:solidFill>
                  <a:srgbClr val="156082"/>
                </a:solidFill>
                <a:latin typeface="Calibri"/>
              </a:rPr>
              <a:t>·  </a:t>
            </a:r>
            <a:r>
              <a:rPr sz="1350" b="0" i="0">
                <a:solidFill>
                  <a:srgbClr val="0E2841"/>
                </a:solidFill>
                <a:latin typeface="Calibri"/>
              </a:rPr>
              <a:t>Finding the gap you did not write: what happens on low friction?</a:t>
            </a:r>
          </a:p>
          <a:p>
            <a:pPr>
              <a:lnSpc>
                <a:spcPct val="105000"/>
              </a:lnSpc>
              <a:spcAft>
                <a:spcPts val="900"/>
              </a:spcAft>
            </a:pPr>
            <a:r>
              <a:rPr sz="1350" b="1" i="0">
                <a:solidFill>
                  <a:srgbClr val="156082"/>
                </a:solidFill>
                <a:latin typeface="Calibri"/>
              </a:rPr>
              <a:t>·  </a:t>
            </a:r>
            <a:r>
              <a:rPr sz="1350" b="0" i="0">
                <a:solidFill>
                  <a:srgbClr val="0E2841"/>
                </a:solidFill>
                <a:latin typeface="Calibri"/>
              </a:rPr>
              <a:t>Noticing that it contradicts a requirement you wrote three weeks ago</a:t>
            </a:r>
          </a:p>
        </p:txBody>
      </p:sp>
      <p:sp>
        <p:nvSpPr>
          <p:cNvPr id="15" name="Rounded Rectangle 14"/>
          <p:cNvSpPr/>
          <p:nvPr/>
        </p:nvSpPr>
        <p:spPr>
          <a:xfrm>
            <a:off x="7205472" y="4059935"/>
            <a:ext cx="4206240" cy="1143000"/>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6" name="TextBox 15"/>
          <p:cNvSpPr txBox="1"/>
          <p:nvPr/>
        </p:nvSpPr>
        <p:spPr>
          <a:xfrm>
            <a:off x="7443216" y="4261104"/>
            <a:ext cx="3749039" cy="822960"/>
          </a:xfrm>
          <a:prstGeom prst="rect">
            <a:avLst/>
          </a:prstGeom>
          <a:noFill/>
        </p:spPr>
        <p:txBody>
          <a:bodyPr wrap="square" lIns="0" rIns="0" tIns="0" bIns="0" anchor="t">
            <a:spAutoFit/>
          </a:bodyPr>
          <a:lstStyle/>
          <a:p>
            <a:pPr algn="l">
              <a:lnSpc>
                <a:spcPct val="120000"/>
              </a:lnSpc>
            </a:pPr>
            <a:r>
              <a:rPr sz="1350" b="1" i="0">
                <a:solidFill>
                  <a:srgbClr val="0E2841"/>
                </a:solidFill>
                <a:latin typeface="Calibri"/>
              </a:rPr>
              <a:t>It cannot tell you whether 15 ms is the right number.</a:t>
            </a:r>
          </a:p>
          <a:p>
            <a:pPr algn="l">
              <a:lnSpc>
                <a:spcPct val="120000"/>
              </a:lnSpc>
            </a:pPr>
            <a:r>
              <a:rPr sz="1350" b="1" i="0">
                <a:solidFill>
                  <a:srgbClr val="0E2841"/>
                </a:solidFill>
                <a:latin typeface="Calibri"/>
              </a:rPr>
              <a:t>That is the part of the job that was never typing.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STEP 2</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Level 2 — the target is the model, not the text</a:t>
            </a:r>
          </a:p>
        </p:txBody>
      </p:sp>
      <p:sp>
        <p:nvSpPr>
          <p:cNvPr id="4" name="Rounded Rectangle 3"/>
          <p:cNvSpPr/>
          <p:nvPr/>
        </p:nvSpPr>
        <p:spPr>
          <a:xfrm>
            <a:off x="758952" y="1389888"/>
            <a:ext cx="4800600" cy="1700784"/>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Rounded Rectangle 4"/>
          <p:cNvSpPr/>
          <p:nvPr/>
        </p:nvSpPr>
        <p:spPr>
          <a:xfrm>
            <a:off x="996695" y="1572768"/>
            <a:ext cx="1014984" cy="274320"/>
          </a:xfrm>
          <a:prstGeom prst="roundRect">
            <a:avLst>
              <a:gd name="adj" fmla="val 50000"/>
            </a:avLst>
          </a:prstGeom>
          <a:solidFill>
            <a:srgbClr val="E9713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950" b="1" i="0">
                <a:solidFill>
                  <a:srgbClr val="FFFFFF"/>
                </a:solidFill>
                <a:latin typeface="Calibri"/>
              </a:rPr>
              <a:t>PROMPT</a:t>
            </a:r>
          </a:p>
        </p:txBody>
      </p:sp>
      <p:sp>
        <p:nvSpPr>
          <p:cNvPr id="6" name="TextBox 5"/>
          <p:cNvSpPr txBox="1"/>
          <p:nvPr/>
        </p:nvSpPr>
        <p:spPr>
          <a:xfrm>
            <a:off x="996695" y="1993392"/>
            <a:ext cx="4325112" cy="1188720"/>
          </a:xfrm>
          <a:prstGeom prst="rect">
            <a:avLst/>
          </a:prstGeom>
          <a:noFill/>
        </p:spPr>
        <p:txBody>
          <a:bodyPr wrap="square" lIns="0" rIns="0" tIns="0" bIns="0" anchor="t">
            <a:spAutoFit/>
          </a:bodyPr>
          <a:lstStyle/>
          <a:p>
            <a:pPr algn="l">
              <a:lnSpc>
                <a:spcPct val="120000"/>
              </a:lnSpc>
            </a:pPr>
            <a:r>
              <a:rPr sz="1400" b="0" i="0">
                <a:solidFill>
                  <a:srgbClr val="0E2841"/>
                </a:solidFill>
                <a:latin typeface="Calibri"/>
              </a:rPr>
              <a:t>“Add a fault-tolerant state to the brake controller: if the primary command is lost, move to a degraded-safe state within 50 ms and log the event. Link it to REQ-BRK-041.”</a:t>
            </a:r>
          </a:p>
        </p:txBody>
      </p:sp>
      <p:sp>
        <p:nvSpPr>
          <p:cNvPr id="7" name="TextBox 6"/>
          <p:cNvSpPr txBox="1"/>
          <p:nvPr/>
        </p:nvSpPr>
        <p:spPr>
          <a:xfrm>
            <a:off x="758952" y="3364992"/>
            <a:ext cx="4800600" cy="1737360"/>
          </a:xfrm>
          <a:prstGeom prst="rect">
            <a:avLst/>
          </a:prstGeom>
          <a:noFill/>
        </p:spPr>
        <p:txBody>
          <a:bodyPr wrap="square" lIns="0" rIns="0" tIns="0" bIns="0" anchor="t">
            <a:spAutoFit/>
          </a:bodyPr>
          <a:lstStyle/>
          <a:p>
            <a:pPr algn="l">
              <a:lnSpc>
                <a:spcPct val="105000"/>
              </a:lnSpc>
              <a:spcAft>
                <a:spcPts val="1000"/>
              </a:spcAft>
            </a:pPr>
            <a:r>
              <a:rPr sz="1350" b="1" i="0">
                <a:solidFill>
                  <a:srgbClr val="156082"/>
                </a:solidFill>
                <a:latin typeface="Calibri"/>
              </a:rPr>
              <a:t>—  </a:t>
            </a:r>
            <a:r>
              <a:rPr sz="1350" b="1" i="0">
                <a:solidFill>
                  <a:srgbClr val="0E2841"/>
                </a:solidFill>
                <a:latin typeface="Calibri"/>
              </a:rPr>
              <a:t>Same request as before.</a:t>
            </a:r>
            <a:r>
              <a:rPr sz="1350" b="0" i="0">
                <a:solidFill>
                  <a:srgbClr val="0E2841"/>
                </a:solidFill>
                <a:latin typeface="Calibri"/>
              </a:rPr>
              <a:t> The difference is where the answer lands.</a:t>
            </a:r>
          </a:p>
          <a:p>
            <a:pPr>
              <a:lnSpc>
                <a:spcPct val="105000"/>
              </a:lnSpc>
              <a:spcAft>
                <a:spcPts val="1000"/>
              </a:spcAft>
            </a:pPr>
            <a:r>
              <a:rPr sz="1350" b="1" i="0">
                <a:solidFill>
                  <a:srgbClr val="156082"/>
                </a:solidFill>
                <a:latin typeface="Calibri"/>
              </a:rPr>
              <a:t>—  </a:t>
            </a:r>
            <a:r>
              <a:rPr sz="1350" b="1" i="0">
                <a:solidFill>
                  <a:srgbClr val="0E2841"/>
                </a:solidFill>
                <a:latin typeface="Calibri"/>
              </a:rPr>
              <a:t>Not a paragraph</a:t>
            </a:r>
            <a:r>
              <a:rPr sz="1350" b="0" i="0">
                <a:solidFill>
                  <a:srgbClr val="0E2841"/>
                </a:solidFill>
                <a:latin typeface="Calibri"/>
              </a:rPr>
              <a:t> — a state, a transition, a guard, an action, and a satisfy-link to a requirement.</a:t>
            </a:r>
          </a:p>
          <a:p>
            <a:pPr>
              <a:lnSpc>
                <a:spcPct val="105000"/>
              </a:lnSpc>
              <a:spcAft>
                <a:spcPts val="1000"/>
              </a:spcAft>
            </a:pPr>
            <a:r>
              <a:rPr sz="1350" b="1" i="0">
                <a:solidFill>
                  <a:srgbClr val="156082"/>
                </a:solidFill>
                <a:latin typeface="Calibri"/>
              </a:rPr>
              <a:t>—  </a:t>
            </a:r>
            <a:r>
              <a:rPr sz="1350" b="1" i="0">
                <a:solidFill>
                  <a:srgbClr val="0E2841"/>
                </a:solidFill>
                <a:latin typeface="Calibri"/>
              </a:rPr>
              <a:t>Reviewable in seconds</a:t>
            </a:r>
            <a:r>
              <a:rPr sz="1350" b="0" i="0">
                <a:solidFill>
                  <a:srgbClr val="0E2841"/>
                </a:solidFill>
                <a:latin typeface="Calibri"/>
              </a:rPr>
              <a:t> by anyone who reads state machines.</a:t>
            </a:r>
          </a:p>
        </p:txBody>
      </p:sp>
      <p:sp>
        <p:nvSpPr>
          <p:cNvPr id="8" name="Rounded Rectangle 7"/>
          <p:cNvSpPr/>
          <p:nvPr/>
        </p:nvSpPr>
        <p:spPr>
          <a:xfrm>
            <a:off x="6126480" y="1389888"/>
            <a:ext cx="5303520" cy="3950208"/>
          </a:xfrm>
          <a:prstGeom prst="roundRect">
            <a:avLst>
              <a:gd name="adj" fmla="val 6000"/>
            </a:avLst>
          </a:prstGeom>
          <a:solidFill>
            <a:srgbClr val="FFFFFF"/>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9" name="Rounded Rectangle 8"/>
          <p:cNvSpPr/>
          <p:nvPr/>
        </p:nvSpPr>
        <p:spPr>
          <a:xfrm>
            <a:off x="6364224" y="1572768"/>
            <a:ext cx="3113532" cy="274320"/>
          </a:xfrm>
          <a:prstGeom prst="roundRect">
            <a:avLst>
              <a:gd name="adj" fmla="val 50000"/>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950" b="1" i="0">
                <a:solidFill>
                  <a:srgbClr val="FFFFFF"/>
                </a:solidFill>
                <a:latin typeface="Calibri"/>
              </a:rPr>
              <a:t>WHAT LANDS IN THE MODEL</a:t>
            </a:r>
          </a:p>
        </p:txBody>
      </p:sp>
      <p:sp>
        <p:nvSpPr>
          <p:cNvPr id="10" name="Rounded Rectangle 9"/>
          <p:cNvSpPr/>
          <p:nvPr/>
        </p:nvSpPr>
        <p:spPr>
          <a:xfrm>
            <a:off x="6547104" y="2103120"/>
            <a:ext cx="1920240" cy="841248"/>
          </a:xfrm>
          <a:prstGeom prst="roundRect">
            <a:avLst>
              <a:gd name="adj" fmla="val 16000"/>
            </a:avLst>
          </a:prstGeom>
          <a:solidFill>
            <a:srgbClr val="EEF3F6"/>
          </a:solidFill>
          <a:ln w="9525">
            <a:solidFill>
              <a:srgbClr val="15608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1" name="TextBox 10"/>
          <p:cNvSpPr txBox="1"/>
          <p:nvPr/>
        </p:nvSpPr>
        <p:spPr>
          <a:xfrm>
            <a:off x="6638544" y="2249424"/>
            <a:ext cx="1737360" cy="274320"/>
          </a:xfrm>
          <a:prstGeom prst="rect">
            <a:avLst/>
          </a:prstGeom>
          <a:noFill/>
        </p:spPr>
        <p:txBody>
          <a:bodyPr wrap="square" lIns="0" rIns="0" tIns="0" bIns="0" anchor="t">
            <a:spAutoFit/>
          </a:bodyPr>
          <a:lstStyle/>
          <a:p>
            <a:pPr algn="ctr"/>
            <a:r>
              <a:rPr sz="1250" b="1" i="0">
                <a:solidFill>
                  <a:srgbClr val="0E2841"/>
                </a:solidFill>
                <a:latin typeface="Calibri"/>
              </a:rPr>
              <a:t>Normal</a:t>
            </a:r>
          </a:p>
        </p:txBody>
      </p:sp>
      <p:sp>
        <p:nvSpPr>
          <p:cNvPr id="12" name="TextBox 11"/>
          <p:cNvSpPr txBox="1"/>
          <p:nvPr/>
        </p:nvSpPr>
        <p:spPr>
          <a:xfrm>
            <a:off x="6638544" y="2578608"/>
            <a:ext cx="1737360" cy="310896"/>
          </a:xfrm>
          <a:prstGeom prst="rect">
            <a:avLst/>
          </a:prstGeom>
          <a:noFill/>
        </p:spPr>
        <p:txBody>
          <a:bodyPr wrap="square" lIns="0" rIns="0" tIns="0" bIns="0" anchor="t">
            <a:spAutoFit/>
          </a:bodyPr>
          <a:lstStyle/>
          <a:p>
            <a:pPr algn="ctr">
              <a:lnSpc>
                <a:spcPct val="110000"/>
              </a:lnSpc>
            </a:pPr>
            <a:r>
              <a:rPr sz="950" b="0" i="0">
                <a:solidFill>
                  <a:srgbClr val="5B6E7C"/>
                </a:solidFill>
                <a:latin typeface="Calibri"/>
              </a:rPr>
              <a:t>entry/ enableBrakeByWire()</a:t>
            </a:r>
          </a:p>
        </p:txBody>
      </p:sp>
      <p:sp>
        <p:nvSpPr>
          <p:cNvPr id="13" name="Rounded Rectangle 12"/>
          <p:cNvSpPr/>
          <p:nvPr/>
        </p:nvSpPr>
        <p:spPr>
          <a:xfrm>
            <a:off x="8961120" y="3584448"/>
            <a:ext cx="2029968" cy="841248"/>
          </a:xfrm>
          <a:prstGeom prst="roundRect">
            <a:avLst>
              <a:gd name="adj" fmla="val 16000"/>
            </a:avLst>
          </a:prstGeom>
          <a:solidFill>
            <a:srgbClr val="EEF3F6"/>
          </a:solidFill>
          <a:ln w="9525">
            <a:solidFill>
              <a:srgbClr val="15608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4" name="TextBox 13"/>
          <p:cNvSpPr txBox="1"/>
          <p:nvPr/>
        </p:nvSpPr>
        <p:spPr>
          <a:xfrm>
            <a:off x="9052560" y="3730752"/>
            <a:ext cx="1847088" cy="274320"/>
          </a:xfrm>
          <a:prstGeom prst="rect">
            <a:avLst/>
          </a:prstGeom>
          <a:noFill/>
        </p:spPr>
        <p:txBody>
          <a:bodyPr wrap="square" lIns="0" rIns="0" tIns="0" bIns="0" anchor="t">
            <a:spAutoFit/>
          </a:bodyPr>
          <a:lstStyle/>
          <a:p>
            <a:pPr algn="ctr"/>
            <a:r>
              <a:rPr sz="1250" b="1" i="0">
                <a:solidFill>
                  <a:srgbClr val="0E2841"/>
                </a:solidFill>
                <a:latin typeface="Calibri"/>
              </a:rPr>
              <a:t>Degraded-Safe</a:t>
            </a:r>
          </a:p>
        </p:txBody>
      </p:sp>
      <p:sp>
        <p:nvSpPr>
          <p:cNvPr id="15" name="TextBox 14"/>
          <p:cNvSpPr txBox="1"/>
          <p:nvPr/>
        </p:nvSpPr>
        <p:spPr>
          <a:xfrm>
            <a:off x="9052560" y="4059935"/>
            <a:ext cx="1847088" cy="310896"/>
          </a:xfrm>
          <a:prstGeom prst="rect">
            <a:avLst/>
          </a:prstGeom>
          <a:noFill/>
        </p:spPr>
        <p:txBody>
          <a:bodyPr wrap="square" lIns="0" rIns="0" tIns="0" bIns="0" anchor="t">
            <a:spAutoFit/>
          </a:bodyPr>
          <a:lstStyle/>
          <a:p>
            <a:pPr algn="ctr">
              <a:lnSpc>
                <a:spcPct val="110000"/>
              </a:lnSpc>
            </a:pPr>
            <a:r>
              <a:rPr sz="950" b="0" i="0">
                <a:solidFill>
                  <a:srgbClr val="5B6E7C"/>
                </a:solidFill>
                <a:latin typeface="Calibri"/>
              </a:rPr>
              <a:t>entry/ logEvent(EV_BRK_FAULT)</a:t>
            </a:r>
          </a:p>
        </p:txBody>
      </p:sp>
      <p:cxnSp>
        <p:nvCxnSpPr>
          <p:cNvPr id="16" name="Connector 15"/>
          <p:cNvCxnSpPr/>
          <p:nvPr/>
        </p:nvCxnSpPr>
        <p:spPr>
          <a:xfrm>
            <a:off x="7507224" y="2944368"/>
            <a:ext cx="2468880" cy="640080"/>
          </a:xfrm>
          <a:prstGeom prst="bentConnector3">
            <a:avLst/>
          </a:prstGeom>
          <a:ln w="19050">
            <a:solidFill>
              <a:srgbClr val="156082"/>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601968" y="3072384"/>
            <a:ext cx="2743200" cy="411480"/>
          </a:xfrm>
          <a:prstGeom prst="rect">
            <a:avLst/>
          </a:prstGeom>
          <a:noFill/>
        </p:spPr>
        <p:txBody>
          <a:bodyPr wrap="square" lIns="0" rIns="0" tIns="0" bIns="0" anchor="t">
            <a:spAutoFit/>
          </a:bodyPr>
          <a:lstStyle/>
          <a:p>
            <a:pPr algn="l">
              <a:lnSpc>
                <a:spcPct val="110000"/>
              </a:lnSpc>
            </a:pPr>
            <a:r>
              <a:rPr sz="1050" b="1" i="0">
                <a:solidFill>
                  <a:srgbClr val="156082"/>
                </a:solidFill>
                <a:latin typeface="Calibri"/>
              </a:rPr>
              <a:t>primaryCmdLost [ t &lt; 50 ms ]</a:t>
            </a:r>
          </a:p>
        </p:txBody>
      </p:sp>
      <p:sp>
        <p:nvSpPr>
          <p:cNvPr id="18" name="Rounded Rectangle 17"/>
          <p:cNvSpPr/>
          <p:nvPr/>
        </p:nvSpPr>
        <p:spPr>
          <a:xfrm>
            <a:off x="6547104" y="4718304"/>
            <a:ext cx="4443984" cy="603504"/>
          </a:xfrm>
          <a:prstGeom prst="roundRect">
            <a:avLst>
              <a:gd name="adj" fmla="val 10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9" name="TextBox 18"/>
          <p:cNvSpPr txBox="1"/>
          <p:nvPr/>
        </p:nvSpPr>
        <p:spPr>
          <a:xfrm>
            <a:off x="6693408" y="4809744"/>
            <a:ext cx="4114800" cy="457200"/>
          </a:xfrm>
          <a:prstGeom prst="rect">
            <a:avLst/>
          </a:prstGeom>
          <a:noFill/>
        </p:spPr>
        <p:txBody>
          <a:bodyPr wrap="square" lIns="0" rIns="0" tIns="0" bIns="0" anchor="t">
            <a:spAutoFit/>
          </a:bodyPr>
          <a:lstStyle/>
          <a:p>
            <a:pPr algn="l"/>
            <a:r>
              <a:rPr sz="1250" b="1" i="0">
                <a:solidFill>
                  <a:srgbClr val="A84E14"/>
                </a:solidFill>
                <a:latin typeface="Calibri"/>
              </a:rPr>
              <a:t>«satisfy»  →  REQ-BRK-041</a:t>
            </a:r>
          </a:p>
        </p:txBody>
      </p:sp>
      <p:cxnSp>
        <p:nvCxnSpPr>
          <p:cNvPr id="20" name="Connector 19"/>
          <p:cNvCxnSpPr/>
          <p:nvPr/>
        </p:nvCxnSpPr>
        <p:spPr>
          <a:xfrm>
            <a:off x="9976104" y="4425696"/>
            <a:ext cx="0" cy="292608"/>
          </a:xfrm>
          <a:prstGeom prst="line">
            <a:avLst/>
          </a:prstGeom>
          <a:ln w="15875">
            <a:solidFill>
              <a:srgbClr val="F2C8A8"/>
            </a:solidFill>
            <a:prstDash val="dash"/>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STEP 3</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Level 3 — the one you are already using</a:t>
            </a:r>
          </a:p>
        </p:txBody>
      </p:sp>
      <p:sp>
        <p:nvSpPr>
          <p:cNvPr id="4" name="Rounded Rectangle 3"/>
          <p:cNvSpPr/>
          <p:nvPr/>
        </p:nvSpPr>
        <p:spPr>
          <a:xfrm>
            <a:off x="758952" y="1389888"/>
            <a:ext cx="5074920" cy="2103120"/>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Rounded Rectangle 4"/>
          <p:cNvSpPr/>
          <p:nvPr/>
        </p:nvSpPr>
        <p:spPr>
          <a:xfrm>
            <a:off x="1014983" y="1572768"/>
            <a:ext cx="2249424" cy="274320"/>
          </a:xfrm>
          <a:prstGeom prst="roundRect">
            <a:avLst>
              <a:gd name="adj" fmla="val 50000"/>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950" b="1" i="0">
                <a:solidFill>
                  <a:srgbClr val="FFFFFF"/>
                </a:solidFill>
                <a:latin typeface="Calibri"/>
              </a:rPr>
              <a:t>THE FAMILIAR ONE</a:t>
            </a:r>
          </a:p>
        </p:txBody>
      </p:sp>
      <p:sp>
        <p:nvSpPr>
          <p:cNvPr id="6" name="TextBox 5"/>
          <p:cNvSpPr txBox="1"/>
          <p:nvPr/>
        </p:nvSpPr>
        <p:spPr>
          <a:xfrm>
            <a:off x="1014983" y="2066543"/>
            <a:ext cx="4562856" cy="1280160"/>
          </a:xfrm>
          <a:prstGeom prst="rect">
            <a:avLst/>
          </a:prstGeom>
          <a:noFill/>
        </p:spPr>
        <p:txBody>
          <a:bodyPr wrap="square" lIns="0" rIns="0" tIns="0" bIns="0" anchor="t">
            <a:spAutoFit/>
          </a:bodyPr>
          <a:lstStyle/>
          <a:p>
            <a:pPr algn="l">
              <a:lnSpc>
                <a:spcPct val="105000"/>
              </a:lnSpc>
              <a:spcAft>
                <a:spcPts val="700"/>
              </a:spcAft>
            </a:pPr>
            <a:r>
              <a:rPr sz="1300" b="1" i="0">
                <a:solidFill>
                  <a:srgbClr val="156082"/>
                </a:solidFill>
                <a:latin typeface="Calibri"/>
              </a:rPr>
              <a:t>·  </a:t>
            </a:r>
            <a:r>
              <a:rPr sz="1300" b="0" i="0">
                <a:solidFill>
                  <a:srgbClr val="0E2841"/>
                </a:solidFill>
                <a:latin typeface="Calibri"/>
              </a:rPr>
              <a:t>You start typing a function. It finishes it.</a:t>
            </a:r>
          </a:p>
          <a:p>
            <a:pPr>
              <a:lnSpc>
                <a:spcPct val="105000"/>
              </a:lnSpc>
              <a:spcAft>
                <a:spcPts val="700"/>
              </a:spcAft>
            </a:pPr>
            <a:r>
              <a:rPr sz="1300" b="1" i="0">
                <a:solidFill>
                  <a:srgbClr val="156082"/>
                </a:solidFill>
                <a:latin typeface="Calibri"/>
              </a:rPr>
              <a:t>·  </a:t>
            </a:r>
            <a:r>
              <a:rPr sz="1300" b="0" i="0">
                <a:solidFill>
                  <a:srgbClr val="0E2841"/>
                </a:solidFill>
                <a:latin typeface="Calibri"/>
              </a:rPr>
              <a:t>You describe what you want in a comment. It writes the body.</a:t>
            </a:r>
          </a:p>
          <a:p>
            <a:pPr>
              <a:lnSpc>
                <a:spcPct val="105000"/>
              </a:lnSpc>
              <a:spcAft>
                <a:spcPts val="700"/>
              </a:spcAft>
            </a:pPr>
            <a:r>
              <a:rPr sz="1300" b="1" i="0">
                <a:solidFill>
                  <a:srgbClr val="156082"/>
                </a:solidFill>
                <a:latin typeface="Calibri"/>
              </a:rPr>
              <a:t>·  </a:t>
            </a:r>
            <a:r>
              <a:rPr sz="1300" b="0" i="0">
                <a:solidFill>
                  <a:srgbClr val="0E2841"/>
                </a:solidFill>
                <a:latin typeface="Calibri"/>
              </a:rPr>
              <a:t>You glance at it, it looks right, you press Tab.</a:t>
            </a:r>
          </a:p>
        </p:txBody>
      </p:sp>
      <p:sp>
        <p:nvSpPr>
          <p:cNvPr id="7" name="TextBox 6"/>
          <p:cNvSpPr txBox="1"/>
          <p:nvPr/>
        </p:nvSpPr>
        <p:spPr>
          <a:xfrm>
            <a:off x="1014983" y="3072384"/>
            <a:ext cx="4562856" cy="329184"/>
          </a:xfrm>
          <a:prstGeom prst="rect">
            <a:avLst/>
          </a:prstGeom>
          <a:noFill/>
        </p:spPr>
        <p:txBody>
          <a:bodyPr wrap="square" lIns="0" rIns="0" tIns="0" bIns="0" anchor="t">
            <a:spAutoFit/>
          </a:bodyPr>
          <a:lstStyle/>
          <a:p>
            <a:pPr algn="l"/>
            <a:r>
              <a:rPr sz="1250" b="1" i="0">
                <a:solidFill>
                  <a:srgbClr val="5B6E7C"/>
                </a:solidFill>
                <a:latin typeface="Calibri"/>
              </a:rPr>
              <a:t>Copilot, Cursor, and everything like them.</a:t>
            </a:r>
          </a:p>
        </p:txBody>
      </p:sp>
      <p:sp>
        <p:nvSpPr>
          <p:cNvPr id="8" name="Oval 7"/>
          <p:cNvSpPr/>
          <p:nvPr/>
        </p:nvSpPr>
        <p:spPr>
          <a:xfrm>
            <a:off x="6291072" y="1408176"/>
            <a:ext cx="310896" cy="310896"/>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1</a:t>
            </a:r>
          </a:p>
        </p:txBody>
      </p:sp>
      <p:sp>
        <p:nvSpPr>
          <p:cNvPr id="9" name="TextBox 8"/>
          <p:cNvSpPr txBox="1"/>
          <p:nvPr/>
        </p:nvSpPr>
        <p:spPr>
          <a:xfrm>
            <a:off x="6784848" y="1389888"/>
            <a:ext cx="4617720" cy="274320"/>
          </a:xfrm>
          <a:prstGeom prst="rect">
            <a:avLst/>
          </a:prstGeom>
          <a:noFill/>
        </p:spPr>
        <p:txBody>
          <a:bodyPr wrap="square" lIns="0" rIns="0" tIns="0" bIns="0" anchor="t">
            <a:spAutoFit/>
          </a:bodyPr>
          <a:lstStyle/>
          <a:p>
            <a:pPr algn="l"/>
            <a:r>
              <a:rPr sz="1450" b="1" i="0">
                <a:solidFill>
                  <a:srgbClr val="0E2841"/>
                </a:solidFill>
                <a:latin typeface="Calibri"/>
              </a:rPr>
              <a:t>You read it. You did not write it.</a:t>
            </a:r>
          </a:p>
        </p:txBody>
      </p:sp>
      <p:sp>
        <p:nvSpPr>
          <p:cNvPr id="10" name="TextBox 9"/>
          <p:cNvSpPr txBox="1"/>
          <p:nvPr/>
        </p:nvSpPr>
        <p:spPr>
          <a:xfrm>
            <a:off x="6784848" y="1700784"/>
            <a:ext cx="4617720" cy="438912"/>
          </a:xfrm>
          <a:prstGeom prst="rect">
            <a:avLst/>
          </a:prstGeom>
          <a:noFill/>
        </p:spPr>
        <p:txBody>
          <a:bodyPr wrap="square" lIns="0" rIns="0" tIns="0" bIns="0" anchor="t">
            <a:spAutoFit/>
          </a:bodyPr>
          <a:lstStyle/>
          <a:p>
            <a:pPr algn="l">
              <a:lnSpc>
                <a:spcPct val="116000"/>
              </a:lnSpc>
            </a:pPr>
            <a:r>
              <a:rPr sz="1200" b="0" i="0">
                <a:solidFill>
                  <a:srgbClr val="5B6E7C"/>
                </a:solidFill>
                <a:latin typeface="Calibri"/>
              </a:rPr>
              <a:t>Those are two different kinds of knowing — and only one of them survives being asked about it six months later.</a:t>
            </a:r>
          </a:p>
        </p:txBody>
      </p:sp>
      <p:sp>
        <p:nvSpPr>
          <p:cNvPr id="11" name="Oval 10"/>
          <p:cNvSpPr/>
          <p:nvPr/>
        </p:nvSpPr>
        <p:spPr>
          <a:xfrm>
            <a:off x="6291072" y="2249424"/>
            <a:ext cx="310896" cy="310896"/>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2</a:t>
            </a:r>
          </a:p>
        </p:txBody>
      </p:sp>
      <p:sp>
        <p:nvSpPr>
          <p:cNvPr id="12" name="TextBox 11"/>
          <p:cNvSpPr txBox="1"/>
          <p:nvPr/>
        </p:nvSpPr>
        <p:spPr>
          <a:xfrm>
            <a:off x="6784848" y="2231136"/>
            <a:ext cx="4617720" cy="274320"/>
          </a:xfrm>
          <a:prstGeom prst="rect">
            <a:avLst/>
          </a:prstGeom>
          <a:noFill/>
        </p:spPr>
        <p:txBody>
          <a:bodyPr wrap="square" lIns="0" rIns="0" tIns="0" bIns="0" anchor="t">
            <a:spAutoFit/>
          </a:bodyPr>
          <a:lstStyle/>
          <a:p>
            <a:pPr algn="l"/>
            <a:r>
              <a:rPr sz="1450" b="1" i="0">
                <a:solidFill>
                  <a:srgbClr val="0E2841"/>
                </a:solidFill>
                <a:latin typeface="Calibri"/>
              </a:rPr>
              <a:t>Accepting takes one keystroke.</a:t>
            </a:r>
          </a:p>
        </p:txBody>
      </p:sp>
      <p:sp>
        <p:nvSpPr>
          <p:cNvPr id="13" name="TextBox 12"/>
          <p:cNvSpPr txBox="1"/>
          <p:nvPr/>
        </p:nvSpPr>
        <p:spPr>
          <a:xfrm>
            <a:off x="6784848" y="2542032"/>
            <a:ext cx="4617720" cy="438912"/>
          </a:xfrm>
          <a:prstGeom prst="rect">
            <a:avLst/>
          </a:prstGeom>
          <a:noFill/>
        </p:spPr>
        <p:txBody>
          <a:bodyPr wrap="square" lIns="0" rIns="0" tIns="0" bIns="0" anchor="t">
            <a:spAutoFit/>
          </a:bodyPr>
          <a:lstStyle/>
          <a:p>
            <a:pPr algn="l">
              <a:lnSpc>
                <a:spcPct val="116000"/>
              </a:lnSpc>
            </a:pPr>
            <a:r>
              <a:rPr sz="1200" b="0" i="0">
                <a:solidFill>
                  <a:srgbClr val="5B6E7C"/>
                </a:solidFill>
                <a:latin typeface="Calibri"/>
              </a:rPr>
              <a:t>Reviewing it properly takes minutes. Whenever those two costs are that far apart, you can guess which one wins on a Friday afternoon.</a:t>
            </a:r>
          </a:p>
        </p:txBody>
      </p:sp>
      <p:sp>
        <p:nvSpPr>
          <p:cNvPr id="14" name="Oval 13"/>
          <p:cNvSpPr/>
          <p:nvPr/>
        </p:nvSpPr>
        <p:spPr>
          <a:xfrm>
            <a:off x="6291072" y="3090672"/>
            <a:ext cx="310896" cy="310896"/>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3</a:t>
            </a:r>
          </a:p>
        </p:txBody>
      </p:sp>
      <p:sp>
        <p:nvSpPr>
          <p:cNvPr id="15" name="TextBox 14"/>
          <p:cNvSpPr txBox="1"/>
          <p:nvPr/>
        </p:nvSpPr>
        <p:spPr>
          <a:xfrm>
            <a:off x="6784848" y="3072384"/>
            <a:ext cx="4617720" cy="274320"/>
          </a:xfrm>
          <a:prstGeom prst="rect">
            <a:avLst/>
          </a:prstGeom>
          <a:noFill/>
        </p:spPr>
        <p:txBody>
          <a:bodyPr wrap="square" lIns="0" rIns="0" tIns="0" bIns="0" anchor="t">
            <a:spAutoFit/>
          </a:bodyPr>
          <a:lstStyle/>
          <a:p>
            <a:pPr algn="l"/>
            <a:r>
              <a:rPr sz="1450" b="1" i="0">
                <a:solidFill>
                  <a:srgbClr val="0E2841"/>
                </a:solidFill>
                <a:latin typeface="Calibri"/>
              </a:rPr>
              <a:t>It compounds quietly.</a:t>
            </a:r>
          </a:p>
        </p:txBody>
      </p:sp>
      <p:sp>
        <p:nvSpPr>
          <p:cNvPr id="16" name="TextBox 15"/>
          <p:cNvSpPr txBox="1"/>
          <p:nvPr/>
        </p:nvSpPr>
        <p:spPr>
          <a:xfrm>
            <a:off x="6784848" y="3383280"/>
            <a:ext cx="4617720" cy="438912"/>
          </a:xfrm>
          <a:prstGeom prst="rect">
            <a:avLst/>
          </a:prstGeom>
          <a:noFill/>
        </p:spPr>
        <p:txBody>
          <a:bodyPr wrap="square" lIns="0" rIns="0" tIns="0" bIns="0" anchor="t">
            <a:spAutoFit/>
          </a:bodyPr>
          <a:lstStyle/>
          <a:p>
            <a:pPr algn="l">
              <a:lnSpc>
                <a:spcPct val="116000"/>
              </a:lnSpc>
            </a:pPr>
            <a:r>
              <a:rPr sz="1200" b="0" i="0">
                <a:solidFill>
                  <a:srgbClr val="5B6E7C"/>
                </a:solidFill>
                <a:latin typeface="Calibri"/>
              </a:rPr>
              <a:t>One accepted suggestion is nothing. A team, a sprint, a release — and the review debt is already in the repository.</a:t>
            </a:r>
          </a:p>
        </p:txBody>
      </p:sp>
      <p:sp>
        <p:nvSpPr>
          <p:cNvPr id="17" name="Rounded Rectangle 16"/>
          <p:cNvSpPr/>
          <p:nvPr/>
        </p:nvSpPr>
        <p:spPr>
          <a:xfrm>
            <a:off x="758952" y="3986784"/>
            <a:ext cx="10671048" cy="932688"/>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8" name="TextBox 17"/>
          <p:cNvSpPr txBox="1"/>
          <p:nvPr/>
        </p:nvSpPr>
        <p:spPr>
          <a:xfrm>
            <a:off x="1088136" y="4187952"/>
            <a:ext cx="10058400" cy="566928"/>
          </a:xfrm>
          <a:prstGeom prst="rect">
            <a:avLst/>
          </a:prstGeom>
          <a:noFill/>
        </p:spPr>
        <p:txBody>
          <a:bodyPr wrap="square" lIns="0" rIns="0" tIns="0" bIns="0" anchor="t">
            <a:spAutoFit/>
          </a:bodyPr>
          <a:lstStyle/>
          <a:p>
            <a:pPr algn="l">
              <a:lnSpc>
                <a:spcPct val="118000"/>
              </a:lnSpc>
            </a:pPr>
            <a:r>
              <a:rPr sz="1600" b="1" i="0">
                <a:solidFill>
                  <a:srgbClr val="0E2841"/>
                </a:solidFill>
                <a:latin typeface="Calibri"/>
              </a:rPr>
              <a:t>This is where the comprehension gap actually opens. Levels 4 and 5 do not create it — they just make it impossible to ignore.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STEPS 4 AND 5</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Levels 4 and 5 — and then it just… works</a:t>
            </a:r>
          </a:p>
        </p:txBody>
      </p:sp>
      <p:sp>
        <p:nvSpPr>
          <p:cNvPr id="4" name="Rounded Rectangle 3"/>
          <p:cNvSpPr/>
          <p:nvPr/>
        </p:nvSpPr>
        <p:spPr>
          <a:xfrm>
            <a:off x="758952" y="1389888"/>
            <a:ext cx="5074920" cy="1234440"/>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Rounded Rectangle 4"/>
          <p:cNvSpPr/>
          <p:nvPr/>
        </p:nvSpPr>
        <p:spPr>
          <a:xfrm>
            <a:off x="1014983" y="1572768"/>
            <a:ext cx="1014984" cy="274320"/>
          </a:xfrm>
          <a:prstGeom prst="roundRect">
            <a:avLst>
              <a:gd name="adj" fmla="val 50000"/>
            </a:avLst>
          </a:prstGeom>
          <a:solidFill>
            <a:srgbClr val="E9713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950" b="1" i="0">
                <a:solidFill>
                  <a:srgbClr val="FFFFFF"/>
                </a:solidFill>
                <a:latin typeface="Calibri"/>
              </a:rPr>
              <a:t>PROMPT</a:t>
            </a:r>
          </a:p>
        </p:txBody>
      </p:sp>
      <p:sp>
        <p:nvSpPr>
          <p:cNvPr id="6" name="TextBox 5"/>
          <p:cNvSpPr txBox="1"/>
          <p:nvPr/>
        </p:nvSpPr>
        <p:spPr>
          <a:xfrm>
            <a:off x="1014983" y="1993392"/>
            <a:ext cx="4553712" cy="548640"/>
          </a:xfrm>
          <a:prstGeom prst="rect">
            <a:avLst/>
          </a:prstGeom>
          <a:noFill/>
        </p:spPr>
        <p:txBody>
          <a:bodyPr wrap="square" lIns="0" rIns="0" tIns="0" bIns="0" anchor="t">
            <a:spAutoFit/>
          </a:bodyPr>
          <a:lstStyle/>
          <a:p>
            <a:pPr algn="l">
              <a:lnSpc>
                <a:spcPct val="118000"/>
              </a:lnSpc>
            </a:pPr>
            <a:r>
              <a:rPr sz="1400" b="0" i="0">
                <a:solidFill>
                  <a:srgbClr val="0E2841"/>
                </a:solidFill>
                <a:latin typeface="Calibri"/>
              </a:rPr>
              <a:t>“Build me a CAN bus monitor that warns when arbitration delay exceeds 3 ms.”</a:t>
            </a:r>
          </a:p>
        </p:txBody>
      </p:sp>
      <p:sp>
        <p:nvSpPr>
          <p:cNvPr id="7" name="Right Arrow 6"/>
          <p:cNvSpPr/>
          <p:nvPr/>
        </p:nvSpPr>
        <p:spPr>
          <a:xfrm>
            <a:off x="6016752" y="1920240"/>
            <a:ext cx="502920" cy="182880"/>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748272" y="1298448"/>
            <a:ext cx="4681728" cy="1572768"/>
          </a:xfrm>
          <a:prstGeom prst="roundRect">
            <a:avLst>
              <a:gd name="adj" fmla="val 6000"/>
            </a:avLst>
          </a:prstGeom>
          <a:solidFill>
            <a:srgbClr val="0E284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9" name="TextBox 8"/>
          <p:cNvSpPr txBox="1"/>
          <p:nvPr/>
        </p:nvSpPr>
        <p:spPr>
          <a:xfrm>
            <a:off x="6931152" y="1627632"/>
            <a:ext cx="4297680" cy="822960"/>
          </a:xfrm>
          <a:prstGeom prst="rect">
            <a:avLst/>
          </a:prstGeom>
          <a:noFill/>
        </p:spPr>
        <p:txBody>
          <a:bodyPr wrap="square" lIns="0" rIns="0" tIns="0" bIns="0" anchor="t">
            <a:spAutoFit/>
          </a:bodyPr>
          <a:lstStyle/>
          <a:p>
            <a:pPr algn="ctr">
              <a:lnSpc>
                <a:spcPct val="118000"/>
              </a:lnSpc>
            </a:pPr>
            <a:r>
              <a:rPr sz="1900" b="1" i="0">
                <a:solidFill>
                  <a:srgbClr val="FFFFFF"/>
                </a:solidFill>
                <a:latin typeface="Calibri"/>
              </a:rPr>
              <a:t>2 400 lines of C.</a:t>
            </a:r>
          </a:p>
          <a:p>
            <a:pPr algn="ctr">
              <a:lnSpc>
                <a:spcPct val="118000"/>
              </a:lnSpc>
            </a:pPr>
            <a:r>
              <a:rPr sz="1900" b="1" i="0">
                <a:solidFill>
                  <a:srgbClr val="FFFFFF"/>
                </a:solidFill>
                <a:latin typeface="Calibri"/>
              </a:rPr>
              <a:t>It compiles. The tests are green.</a:t>
            </a:r>
          </a:p>
        </p:txBody>
      </p:sp>
      <p:sp>
        <p:nvSpPr>
          <p:cNvPr id="10" name="Oval 9"/>
          <p:cNvSpPr/>
          <p:nvPr/>
        </p:nvSpPr>
        <p:spPr>
          <a:xfrm>
            <a:off x="758952" y="3182112"/>
            <a:ext cx="310896" cy="310896"/>
          </a:xfrm>
          <a:prstGeom prst="ellipse">
            <a:avLst/>
          </a:prstGeom>
          <a:solidFill>
            <a:srgbClr val="E9713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a:t>
            </a:r>
          </a:p>
        </p:txBody>
      </p:sp>
      <p:sp>
        <p:nvSpPr>
          <p:cNvPr id="11" name="TextBox 10"/>
          <p:cNvSpPr txBox="1"/>
          <p:nvPr/>
        </p:nvSpPr>
        <p:spPr>
          <a:xfrm>
            <a:off x="1271016" y="3145536"/>
            <a:ext cx="8503920" cy="292608"/>
          </a:xfrm>
          <a:prstGeom prst="rect">
            <a:avLst/>
          </a:prstGeom>
          <a:noFill/>
        </p:spPr>
        <p:txBody>
          <a:bodyPr wrap="square" lIns="0" rIns="0" tIns="0" bIns="0" anchor="t">
            <a:spAutoFit/>
          </a:bodyPr>
          <a:lstStyle/>
          <a:p>
            <a:pPr algn="l"/>
            <a:r>
              <a:rPr sz="1600" b="1" i="0">
                <a:solidFill>
                  <a:srgbClr val="0E2841"/>
                </a:solidFill>
                <a:latin typeface="Calibri"/>
              </a:rPr>
              <a:t>No one has read it.</a:t>
            </a:r>
          </a:p>
        </p:txBody>
      </p:sp>
      <p:sp>
        <p:nvSpPr>
          <p:cNvPr id="12" name="TextBox 11"/>
          <p:cNvSpPr txBox="1"/>
          <p:nvPr/>
        </p:nvSpPr>
        <p:spPr>
          <a:xfrm>
            <a:off x="1271016" y="3474720"/>
            <a:ext cx="8503920" cy="548640"/>
          </a:xfrm>
          <a:prstGeom prst="rect">
            <a:avLst/>
          </a:prstGeom>
          <a:noFill/>
        </p:spPr>
        <p:txBody>
          <a:bodyPr wrap="square" lIns="0" rIns="0" tIns="0" bIns="0" anchor="t">
            <a:spAutoFit/>
          </a:bodyPr>
          <a:lstStyle/>
          <a:p>
            <a:pPr algn="l">
              <a:lnSpc>
                <a:spcPct val="118000"/>
              </a:lnSpc>
            </a:pPr>
            <a:r>
              <a:rPr sz="1350" b="0" i="0">
                <a:solidFill>
                  <a:srgbClr val="5B6E7C"/>
                </a:solidFill>
                <a:latin typeface="Calibri"/>
              </a:rPr>
              <a:t>Not the author — there isn’t one. Not the reviewer — 2 400 lines is a day of work to review properly, and it took four minutes to write.</a:t>
            </a:r>
          </a:p>
        </p:txBody>
      </p:sp>
      <p:sp>
        <p:nvSpPr>
          <p:cNvPr id="13" name="Oval 12"/>
          <p:cNvSpPr/>
          <p:nvPr/>
        </p:nvSpPr>
        <p:spPr>
          <a:xfrm>
            <a:off x="758952" y="4142232"/>
            <a:ext cx="310896" cy="310896"/>
          </a:xfrm>
          <a:prstGeom prst="ellipse">
            <a:avLst/>
          </a:prstGeom>
          <a:solidFill>
            <a:srgbClr val="E9713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a:t>
            </a:r>
          </a:p>
        </p:txBody>
      </p:sp>
      <p:sp>
        <p:nvSpPr>
          <p:cNvPr id="14" name="TextBox 13"/>
          <p:cNvSpPr txBox="1"/>
          <p:nvPr/>
        </p:nvSpPr>
        <p:spPr>
          <a:xfrm>
            <a:off x="1271016" y="4105656"/>
            <a:ext cx="8503920" cy="292608"/>
          </a:xfrm>
          <a:prstGeom prst="rect">
            <a:avLst/>
          </a:prstGeom>
          <a:noFill/>
        </p:spPr>
        <p:txBody>
          <a:bodyPr wrap="square" lIns="0" rIns="0" tIns="0" bIns="0" anchor="t">
            <a:spAutoFit/>
          </a:bodyPr>
          <a:lstStyle/>
          <a:p>
            <a:pPr algn="l"/>
            <a:r>
              <a:rPr sz="1600" b="1" i="0">
                <a:solidFill>
                  <a:srgbClr val="0E2841"/>
                </a:solidFill>
                <a:latin typeface="Calibri"/>
              </a:rPr>
              <a:t>There is no design.</a:t>
            </a:r>
          </a:p>
        </p:txBody>
      </p:sp>
      <p:sp>
        <p:nvSpPr>
          <p:cNvPr id="15" name="TextBox 14"/>
          <p:cNvSpPr txBox="1"/>
          <p:nvPr/>
        </p:nvSpPr>
        <p:spPr>
          <a:xfrm>
            <a:off x="1271016" y="4434840"/>
            <a:ext cx="8503920" cy="548640"/>
          </a:xfrm>
          <a:prstGeom prst="rect">
            <a:avLst/>
          </a:prstGeom>
          <a:noFill/>
        </p:spPr>
        <p:txBody>
          <a:bodyPr wrap="square" lIns="0" rIns="0" tIns="0" bIns="0" anchor="t">
            <a:spAutoFit/>
          </a:bodyPr>
          <a:lstStyle/>
          <a:p>
            <a:pPr algn="l">
              <a:lnSpc>
                <a:spcPct val="118000"/>
              </a:lnSpc>
            </a:pPr>
            <a:r>
              <a:rPr sz="1350" b="0" i="0">
                <a:solidFill>
                  <a:srgbClr val="5B6E7C"/>
                </a:solidFill>
                <a:latin typeface="Calibri"/>
              </a:rPr>
              <a:t>No architecture document, no interface spec, no state machine. The design exists only as a side-effect of the code.</a:t>
            </a:r>
          </a:p>
        </p:txBody>
      </p:sp>
      <p:sp>
        <p:nvSpPr>
          <p:cNvPr id="16" name="Oval 15"/>
          <p:cNvSpPr/>
          <p:nvPr/>
        </p:nvSpPr>
        <p:spPr>
          <a:xfrm>
            <a:off x="758952" y="5102352"/>
            <a:ext cx="310896" cy="310896"/>
          </a:xfrm>
          <a:prstGeom prst="ellipse">
            <a:avLst/>
          </a:prstGeom>
          <a:solidFill>
            <a:srgbClr val="E9713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a:t>
            </a:r>
          </a:p>
        </p:txBody>
      </p:sp>
      <p:sp>
        <p:nvSpPr>
          <p:cNvPr id="17" name="TextBox 16"/>
          <p:cNvSpPr txBox="1"/>
          <p:nvPr/>
        </p:nvSpPr>
        <p:spPr>
          <a:xfrm>
            <a:off x="1271016" y="5065776"/>
            <a:ext cx="8503920" cy="292608"/>
          </a:xfrm>
          <a:prstGeom prst="rect">
            <a:avLst/>
          </a:prstGeom>
          <a:noFill/>
        </p:spPr>
        <p:txBody>
          <a:bodyPr wrap="square" lIns="0" rIns="0" tIns="0" bIns="0" anchor="t">
            <a:spAutoFit/>
          </a:bodyPr>
          <a:lstStyle/>
          <a:p>
            <a:pPr algn="l"/>
            <a:r>
              <a:rPr sz="1600" b="1" i="0">
                <a:solidFill>
                  <a:srgbClr val="0E2841"/>
                </a:solidFill>
                <a:latin typeface="Calibri"/>
              </a:rPr>
              <a:t>You cannot ask it why.</a:t>
            </a:r>
          </a:p>
        </p:txBody>
      </p:sp>
      <p:sp>
        <p:nvSpPr>
          <p:cNvPr id="18" name="TextBox 17"/>
          <p:cNvSpPr txBox="1"/>
          <p:nvPr/>
        </p:nvSpPr>
        <p:spPr>
          <a:xfrm>
            <a:off x="1271016" y="5394960"/>
            <a:ext cx="8503920" cy="548640"/>
          </a:xfrm>
          <a:prstGeom prst="rect">
            <a:avLst/>
          </a:prstGeom>
          <a:noFill/>
        </p:spPr>
        <p:txBody>
          <a:bodyPr wrap="square" lIns="0" rIns="0" tIns="0" bIns="0" anchor="t">
            <a:spAutoFit/>
          </a:bodyPr>
          <a:lstStyle/>
          <a:p>
            <a:pPr algn="l">
              <a:lnSpc>
                <a:spcPct val="118000"/>
              </a:lnSpc>
            </a:pPr>
            <a:r>
              <a:rPr sz="1350" b="0" i="0">
                <a:solidFill>
                  <a:srgbClr val="5B6E7C"/>
                </a:solidFill>
                <a:latin typeface="Calibri"/>
              </a:rPr>
              <a:t>You can ask it to explain, and it will produce a fluent explanation. You have no way to check that the explanation matches the code.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1481328"/>
            <a:ext cx="9144000" cy="274320"/>
          </a:xfrm>
          <a:prstGeom prst="rect">
            <a:avLst/>
          </a:prstGeom>
          <a:noFill/>
        </p:spPr>
        <p:txBody>
          <a:bodyPr wrap="square" lIns="0" rIns="0" tIns="0" bIns="0" anchor="t">
            <a:spAutoFit/>
          </a:bodyPr>
          <a:lstStyle/>
          <a:p>
            <a:pPr algn="l"/>
            <a:r>
              <a:rPr sz="1200" b="1" i="0">
                <a:solidFill>
                  <a:srgbClr val="156082"/>
                </a:solidFill>
                <a:latin typeface="Calibri"/>
              </a:rPr>
              <a:t>THE QUESTION</a:t>
            </a:r>
          </a:p>
        </p:txBody>
      </p:sp>
      <p:sp>
        <p:nvSpPr>
          <p:cNvPr id="3" name="TextBox 2"/>
          <p:cNvSpPr txBox="1"/>
          <p:nvPr/>
        </p:nvSpPr>
        <p:spPr>
          <a:xfrm>
            <a:off x="758952" y="1911095"/>
            <a:ext cx="10058400" cy="2011680"/>
          </a:xfrm>
          <a:prstGeom prst="rect">
            <a:avLst/>
          </a:prstGeom>
          <a:noFill/>
        </p:spPr>
        <p:txBody>
          <a:bodyPr wrap="square" lIns="0" rIns="0" tIns="0" bIns="0" anchor="t">
            <a:spAutoFit/>
          </a:bodyPr>
          <a:lstStyle/>
          <a:p>
            <a:pPr algn="l">
              <a:lnSpc>
                <a:spcPct val="102000"/>
              </a:lnSpc>
            </a:pPr>
            <a:r>
              <a:rPr sz="4000" b="1" i="0">
                <a:solidFill>
                  <a:srgbClr val="0E2841"/>
                </a:solidFill>
                <a:latin typeface="Calibri"/>
              </a:rPr>
              <a:t>It compiles. It runs. The tests are green.</a:t>
            </a:r>
          </a:p>
          <a:p>
            <a:pPr algn="l">
              <a:lnSpc>
                <a:spcPct val="102000"/>
              </a:lnSpc>
            </a:pPr>
            <a:r>
              <a:rPr sz="4000" b="1" i="0">
                <a:solidFill>
                  <a:srgbClr val="0E2841"/>
                </a:solidFill>
                <a:latin typeface="Calibri"/>
              </a:rPr>
              <a:t>Now explain it to the assessor.</a:t>
            </a:r>
          </a:p>
        </p:txBody>
      </p:sp>
      <p:sp>
        <p:nvSpPr>
          <p:cNvPr id="4" name="Rounded Rectangle 3"/>
          <p:cNvSpPr/>
          <p:nvPr/>
        </p:nvSpPr>
        <p:spPr>
          <a:xfrm>
            <a:off x="758952" y="4443984"/>
            <a:ext cx="10671048" cy="1078992"/>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TextBox 4"/>
          <p:cNvSpPr txBox="1"/>
          <p:nvPr/>
        </p:nvSpPr>
        <p:spPr>
          <a:xfrm>
            <a:off x="1069848" y="4645152"/>
            <a:ext cx="10058400" cy="731520"/>
          </a:xfrm>
          <a:prstGeom prst="rect">
            <a:avLst/>
          </a:prstGeom>
          <a:noFill/>
        </p:spPr>
        <p:txBody>
          <a:bodyPr wrap="square" lIns="0" rIns="0" tIns="0" bIns="0" anchor="t">
            <a:spAutoFit/>
          </a:bodyPr>
          <a:lstStyle/>
          <a:p>
            <a:pPr algn="l">
              <a:lnSpc>
                <a:spcPct val="128000"/>
              </a:lnSpc>
            </a:pPr>
            <a:r>
              <a:rPr sz="1450" b="0" i="0">
                <a:solidFill>
                  <a:srgbClr val="0E2841"/>
                </a:solidFill>
                <a:latin typeface="Calibri"/>
              </a:rPr>
              <a:t>“We used AI to generate it and we reviewed it” is not an argument. It has no volume, no depth and no denominator.</a:t>
            </a:r>
          </a:p>
          <a:p>
            <a:pPr algn="l">
              <a:lnSpc>
                <a:spcPct val="128000"/>
              </a:lnSpc>
            </a:pPr>
            <a:r>
              <a:rPr sz="1450" b="0" i="0">
                <a:solidFill>
                  <a:srgbClr val="0E2841"/>
                </a:solidFill>
                <a:latin typeface="Calibri"/>
              </a:rPr>
              <a:t>Marc Thomas takes the verification side of this at 14:00. I want to talk about what you hand him.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THE CORE OF IT</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Two verification surfaces, same system</a:t>
            </a:r>
          </a:p>
        </p:txBody>
      </p:sp>
      <p:sp>
        <p:nvSpPr>
          <p:cNvPr id="4" name="Rounded Rectangle 3"/>
          <p:cNvSpPr/>
          <p:nvPr/>
        </p:nvSpPr>
        <p:spPr>
          <a:xfrm>
            <a:off x="4334256" y="1389888"/>
            <a:ext cx="3547872" cy="404164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Rounded Rectangle 4"/>
          <p:cNvSpPr/>
          <p:nvPr/>
        </p:nvSpPr>
        <p:spPr>
          <a:xfrm>
            <a:off x="7900415" y="1389888"/>
            <a:ext cx="4096512" cy="4041648"/>
          </a:xfrm>
          <a:prstGeom prst="roundRect">
            <a:avLst>
              <a:gd name="adj" fmla="val 6000"/>
            </a:avLst>
          </a:prstGeom>
          <a:solidFill>
            <a:srgbClr val="E4EFE6"/>
          </a:solidFill>
          <a:ln w="9525">
            <a:solidFill>
              <a:srgbClr val="B6D3B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6" name="TextBox 5"/>
          <p:cNvSpPr txBox="1"/>
          <p:nvPr/>
        </p:nvSpPr>
        <p:spPr>
          <a:xfrm>
            <a:off x="4462272" y="1609344"/>
            <a:ext cx="3291840" cy="365760"/>
          </a:xfrm>
          <a:prstGeom prst="rect">
            <a:avLst/>
          </a:prstGeom>
          <a:noFill/>
        </p:spPr>
        <p:txBody>
          <a:bodyPr wrap="square" lIns="0" rIns="0" tIns="0" bIns="0" anchor="t">
            <a:spAutoFit/>
          </a:bodyPr>
          <a:lstStyle/>
          <a:p>
            <a:pPr algn="ctr"/>
            <a:r>
              <a:rPr sz="1600" b="1" i="0">
                <a:solidFill>
                  <a:srgbClr val="5B6E7C"/>
                </a:solidFill>
                <a:latin typeface="Calibri"/>
              </a:rPr>
              <a:t>2 400 lines of C</a:t>
            </a:r>
          </a:p>
        </p:txBody>
      </p:sp>
      <p:sp>
        <p:nvSpPr>
          <p:cNvPr id="7" name="TextBox 6"/>
          <p:cNvSpPr txBox="1"/>
          <p:nvPr/>
        </p:nvSpPr>
        <p:spPr>
          <a:xfrm>
            <a:off x="8028431" y="1609344"/>
            <a:ext cx="3840480" cy="365760"/>
          </a:xfrm>
          <a:prstGeom prst="rect">
            <a:avLst/>
          </a:prstGeom>
          <a:noFill/>
        </p:spPr>
        <p:txBody>
          <a:bodyPr wrap="square" lIns="0" rIns="0" tIns="0" bIns="0" anchor="t">
            <a:spAutoFit/>
          </a:bodyPr>
          <a:lstStyle/>
          <a:p>
            <a:pPr algn="ctr"/>
            <a:r>
              <a:rPr sz="1600" b="1" i="0">
                <a:solidFill>
                  <a:srgbClr val="196B24"/>
                </a:solidFill>
                <a:latin typeface="Calibri"/>
              </a:rPr>
              <a:t>23 states, 41 transitions</a:t>
            </a:r>
          </a:p>
        </p:txBody>
      </p:sp>
      <p:sp>
        <p:nvSpPr>
          <p:cNvPr id="8" name="TextBox 7"/>
          <p:cNvSpPr txBox="1"/>
          <p:nvPr/>
        </p:nvSpPr>
        <p:spPr>
          <a:xfrm>
            <a:off x="758952" y="2212848"/>
            <a:ext cx="3246120" cy="502920"/>
          </a:xfrm>
          <a:prstGeom prst="rect">
            <a:avLst/>
          </a:prstGeom>
          <a:noFill/>
        </p:spPr>
        <p:txBody>
          <a:bodyPr wrap="square" lIns="0" rIns="0" tIns="0" bIns="0" anchor="t">
            <a:spAutoFit/>
          </a:bodyPr>
          <a:lstStyle/>
          <a:p>
            <a:pPr algn="l">
              <a:lnSpc>
                <a:spcPct val="112000"/>
              </a:lnSpc>
            </a:pPr>
            <a:r>
              <a:rPr sz="1350" b="1" i="0">
                <a:solidFill>
                  <a:srgbClr val="0E2841"/>
                </a:solidFill>
                <a:latin typeface="Calibri"/>
              </a:rPr>
              <a:t>Readable in a review?</a:t>
            </a:r>
          </a:p>
        </p:txBody>
      </p:sp>
      <p:sp>
        <p:nvSpPr>
          <p:cNvPr id="9" name="TextBox 8"/>
          <p:cNvSpPr txBox="1"/>
          <p:nvPr/>
        </p:nvSpPr>
        <p:spPr>
          <a:xfrm>
            <a:off x="4462272" y="2212848"/>
            <a:ext cx="3291840" cy="502920"/>
          </a:xfrm>
          <a:prstGeom prst="rect">
            <a:avLst/>
          </a:prstGeom>
          <a:noFill/>
        </p:spPr>
        <p:txBody>
          <a:bodyPr wrap="square" lIns="0" rIns="0" tIns="0" bIns="0" anchor="t">
            <a:spAutoFit/>
          </a:bodyPr>
          <a:lstStyle/>
          <a:p>
            <a:pPr algn="ctr">
              <a:lnSpc>
                <a:spcPct val="112000"/>
              </a:lnSpc>
            </a:pPr>
            <a:r>
              <a:rPr sz="1300" b="0" i="0">
                <a:solidFill>
                  <a:srgbClr val="5B6E7C"/>
                </a:solidFill>
                <a:latin typeface="Calibri"/>
              </a:rPr>
              <a:t>hours, if anyone really does it</a:t>
            </a:r>
          </a:p>
        </p:txBody>
      </p:sp>
      <p:sp>
        <p:nvSpPr>
          <p:cNvPr id="10" name="TextBox 9"/>
          <p:cNvSpPr txBox="1"/>
          <p:nvPr/>
        </p:nvSpPr>
        <p:spPr>
          <a:xfrm>
            <a:off x="8028431" y="2212848"/>
            <a:ext cx="3840480" cy="502920"/>
          </a:xfrm>
          <a:prstGeom prst="rect">
            <a:avLst/>
          </a:prstGeom>
          <a:noFill/>
        </p:spPr>
        <p:txBody>
          <a:bodyPr wrap="square" lIns="0" rIns="0" tIns="0" bIns="0" anchor="t">
            <a:spAutoFit/>
          </a:bodyPr>
          <a:lstStyle/>
          <a:p>
            <a:pPr algn="ctr">
              <a:lnSpc>
                <a:spcPct val="112000"/>
              </a:lnSpc>
            </a:pPr>
            <a:r>
              <a:rPr sz="1300" b="1" i="0">
                <a:solidFill>
                  <a:srgbClr val="0E2841"/>
                </a:solidFill>
                <a:latin typeface="Calibri"/>
              </a:rPr>
              <a:t>minutes</a:t>
            </a:r>
          </a:p>
        </p:txBody>
      </p:sp>
      <p:cxnSp>
        <p:nvCxnSpPr>
          <p:cNvPr id="11" name="Connector 10"/>
          <p:cNvCxnSpPr/>
          <p:nvPr/>
        </p:nvCxnSpPr>
        <p:spPr>
          <a:xfrm>
            <a:off x="758952" y="2761488"/>
            <a:ext cx="3108959" cy="0"/>
          </a:xfrm>
          <a:prstGeom prst="line">
            <a:avLst/>
          </a:prstGeom>
          <a:ln w="9525">
            <a:solidFill>
              <a:srgbClr val="D7E0E6"/>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58952" y="2852928"/>
            <a:ext cx="3246120" cy="502920"/>
          </a:xfrm>
          <a:prstGeom prst="rect">
            <a:avLst/>
          </a:prstGeom>
          <a:noFill/>
        </p:spPr>
        <p:txBody>
          <a:bodyPr wrap="square" lIns="0" rIns="0" tIns="0" bIns="0" anchor="t">
            <a:spAutoFit/>
          </a:bodyPr>
          <a:lstStyle/>
          <a:p>
            <a:pPr algn="l">
              <a:lnSpc>
                <a:spcPct val="112000"/>
              </a:lnSpc>
            </a:pPr>
            <a:r>
              <a:rPr sz="1350" b="1" i="0">
                <a:solidFill>
                  <a:srgbClr val="0E2841"/>
                </a:solidFill>
                <a:latin typeface="Calibri"/>
              </a:rPr>
              <a:t>Traceable to a requirement?</a:t>
            </a:r>
          </a:p>
        </p:txBody>
      </p:sp>
      <p:sp>
        <p:nvSpPr>
          <p:cNvPr id="13" name="TextBox 12"/>
          <p:cNvSpPr txBox="1"/>
          <p:nvPr/>
        </p:nvSpPr>
        <p:spPr>
          <a:xfrm>
            <a:off x="4462272" y="2852928"/>
            <a:ext cx="3291840" cy="502920"/>
          </a:xfrm>
          <a:prstGeom prst="rect">
            <a:avLst/>
          </a:prstGeom>
          <a:noFill/>
        </p:spPr>
        <p:txBody>
          <a:bodyPr wrap="square" lIns="0" rIns="0" tIns="0" bIns="0" anchor="t">
            <a:spAutoFit/>
          </a:bodyPr>
          <a:lstStyle/>
          <a:p>
            <a:pPr algn="ctr">
              <a:lnSpc>
                <a:spcPct val="112000"/>
              </a:lnSpc>
            </a:pPr>
            <a:r>
              <a:rPr sz="1300" b="0" i="0">
                <a:solidFill>
                  <a:srgbClr val="5B6E7C"/>
                </a:solidFill>
                <a:latin typeface="Calibri"/>
              </a:rPr>
              <a:t>by comment, maintained by hand</a:t>
            </a:r>
          </a:p>
        </p:txBody>
      </p:sp>
      <p:sp>
        <p:nvSpPr>
          <p:cNvPr id="14" name="TextBox 13"/>
          <p:cNvSpPr txBox="1"/>
          <p:nvPr/>
        </p:nvSpPr>
        <p:spPr>
          <a:xfrm>
            <a:off x="8028431" y="2852928"/>
            <a:ext cx="3840480" cy="502920"/>
          </a:xfrm>
          <a:prstGeom prst="rect">
            <a:avLst/>
          </a:prstGeom>
          <a:noFill/>
        </p:spPr>
        <p:txBody>
          <a:bodyPr wrap="square" lIns="0" rIns="0" tIns="0" bIns="0" anchor="t">
            <a:spAutoFit/>
          </a:bodyPr>
          <a:lstStyle/>
          <a:p>
            <a:pPr algn="ctr">
              <a:lnSpc>
                <a:spcPct val="112000"/>
              </a:lnSpc>
            </a:pPr>
            <a:r>
              <a:rPr sz="1300" b="1" i="0">
                <a:solidFill>
                  <a:srgbClr val="0E2841"/>
                </a:solidFill>
                <a:latin typeface="Calibri"/>
              </a:rPr>
              <a:t>structurally, by construction</a:t>
            </a:r>
          </a:p>
        </p:txBody>
      </p:sp>
      <p:cxnSp>
        <p:nvCxnSpPr>
          <p:cNvPr id="15" name="Connector 14"/>
          <p:cNvCxnSpPr/>
          <p:nvPr/>
        </p:nvCxnSpPr>
        <p:spPr>
          <a:xfrm>
            <a:off x="758952" y="3401568"/>
            <a:ext cx="3108959" cy="0"/>
          </a:xfrm>
          <a:prstGeom prst="line">
            <a:avLst/>
          </a:prstGeom>
          <a:ln w="9525">
            <a:solidFill>
              <a:srgbClr val="D7E0E6"/>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58952" y="3493008"/>
            <a:ext cx="3246120" cy="502920"/>
          </a:xfrm>
          <a:prstGeom prst="rect">
            <a:avLst/>
          </a:prstGeom>
          <a:noFill/>
        </p:spPr>
        <p:txBody>
          <a:bodyPr wrap="square" lIns="0" rIns="0" tIns="0" bIns="0" anchor="t">
            <a:spAutoFit/>
          </a:bodyPr>
          <a:lstStyle/>
          <a:p>
            <a:pPr algn="l">
              <a:lnSpc>
                <a:spcPct val="112000"/>
              </a:lnSpc>
            </a:pPr>
            <a:r>
              <a:rPr sz="1350" b="1" i="0">
                <a:solidFill>
                  <a:srgbClr val="0E2841"/>
                </a:solidFill>
                <a:latin typeface="Calibri"/>
              </a:rPr>
              <a:t>Reviewable by a domain expert?</a:t>
            </a:r>
          </a:p>
        </p:txBody>
      </p:sp>
      <p:sp>
        <p:nvSpPr>
          <p:cNvPr id="17" name="TextBox 16"/>
          <p:cNvSpPr txBox="1"/>
          <p:nvPr/>
        </p:nvSpPr>
        <p:spPr>
          <a:xfrm>
            <a:off x="4462272" y="3493008"/>
            <a:ext cx="3291840" cy="502920"/>
          </a:xfrm>
          <a:prstGeom prst="rect">
            <a:avLst/>
          </a:prstGeom>
          <a:noFill/>
        </p:spPr>
        <p:txBody>
          <a:bodyPr wrap="square" lIns="0" rIns="0" tIns="0" bIns="0" anchor="t">
            <a:spAutoFit/>
          </a:bodyPr>
          <a:lstStyle/>
          <a:p>
            <a:pPr algn="ctr">
              <a:lnSpc>
                <a:spcPct val="112000"/>
              </a:lnSpc>
            </a:pPr>
            <a:r>
              <a:rPr sz="1300" b="0" i="0">
                <a:solidFill>
                  <a:srgbClr val="5B6E7C"/>
                </a:solidFill>
                <a:latin typeface="Calibri"/>
              </a:rPr>
              <a:t>only if they write C++</a:t>
            </a:r>
          </a:p>
        </p:txBody>
      </p:sp>
      <p:sp>
        <p:nvSpPr>
          <p:cNvPr id="18" name="TextBox 17"/>
          <p:cNvSpPr txBox="1"/>
          <p:nvPr/>
        </p:nvSpPr>
        <p:spPr>
          <a:xfrm>
            <a:off x="8028431" y="3493008"/>
            <a:ext cx="3840480" cy="502920"/>
          </a:xfrm>
          <a:prstGeom prst="rect">
            <a:avLst/>
          </a:prstGeom>
          <a:noFill/>
        </p:spPr>
        <p:txBody>
          <a:bodyPr wrap="square" lIns="0" rIns="0" tIns="0" bIns="0" anchor="t">
            <a:spAutoFit/>
          </a:bodyPr>
          <a:lstStyle/>
          <a:p>
            <a:pPr algn="ctr">
              <a:lnSpc>
                <a:spcPct val="112000"/>
              </a:lnSpc>
            </a:pPr>
            <a:r>
              <a:rPr sz="1300" b="1" i="0">
                <a:solidFill>
                  <a:srgbClr val="0E2841"/>
                </a:solidFill>
                <a:latin typeface="Calibri"/>
              </a:rPr>
              <a:t>yes — they read behaviour</a:t>
            </a:r>
          </a:p>
        </p:txBody>
      </p:sp>
      <p:cxnSp>
        <p:nvCxnSpPr>
          <p:cNvPr id="19" name="Connector 18"/>
          <p:cNvCxnSpPr/>
          <p:nvPr/>
        </p:nvCxnSpPr>
        <p:spPr>
          <a:xfrm>
            <a:off x="758952" y="4041648"/>
            <a:ext cx="3108959" cy="0"/>
          </a:xfrm>
          <a:prstGeom prst="line">
            <a:avLst/>
          </a:prstGeom>
          <a:ln w="9525">
            <a:solidFill>
              <a:srgbClr val="D7E0E6"/>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58952" y="4133087"/>
            <a:ext cx="3246120" cy="502920"/>
          </a:xfrm>
          <a:prstGeom prst="rect">
            <a:avLst/>
          </a:prstGeom>
          <a:noFill/>
        </p:spPr>
        <p:txBody>
          <a:bodyPr wrap="square" lIns="0" rIns="0" tIns="0" bIns="0" anchor="t">
            <a:spAutoFit/>
          </a:bodyPr>
          <a:lstStyle/>
          <a:p>
            <a:pPr algn="l">
              <a:lnSpc>
                <a:spcPct val="112000"/>
              </a:lnSpc>
            </a:pPr>
            <a:r>
              <a:rPr sz="1350" b="1" i="0">
                <a:solidFill>
                  <a:srgbClr val="0E2841"/>
                </a:solidFill>
                <a:latin typeface="Calibri"/>
              </a:rPr>
              <a:t>Executable before hardware exists?</a:t>
            </a:r>
          </a:p>
        </p:txBody>
      </p:sp>
      <p:sp>
        <p:nvSpPr>
          <p:cNvPr id="21" name="TextBox 20"/>
          <p:cNvSpPr txBox="1"/>
          <p:nvPr/>
        </p:nvSpPr>
        <p:spPr>
          <a:xfrm>
            <a:off x="4462272" y="4133087"/>
            <a:ext cx="3291840" cy="502920"/>
          </a:xfrm>
          <a:prstGeom prst="rect">
            <a:avLst/>
          </a:prstGeom>
          <a:noFill/>
        </p:spPr>
        <p:txBody>
          <a:bodyPr wrap="square" lIns="0" rIns="0" tIns="0" bIns="0" anchor="t">
            <a:spAutoFit/>
          </a:bodyPr>
          <a:lstStyle/>
          <a:p>
            <a:pPr algn="ctr">
              <a:lnSpc>
                <a:spcPct val="112000"/>
              </a:lnSpc>
            </a:pPr>
            <a:r>
              <a:rPr sz="1300" b="0" i="0">
                <a:solidFill>
                  <a:srgbClr val="5B6E7C"/>
                </a:solidFill>
                <a:latin typeface="Calibri"/>
              </a:rPr>
              <a:t>no</a:t>
            </a:r>
          </a:p>
        </p:txBody>
      </p:sp>
      <p:sp>
        <p:nvSpPr>
          <p:cNvPr id="22" name="TextBox 21"/>
          <p:cNvSpPr txBox="1"/>
          <p:nvPr/>
        </p:nvSpPr>
        <p:spPr>
          <a:xfrm>
            <a:off x="8028431" y="4133087"/>
            <a:ext cx="3840480" cy="502920"/>
          </a:xfrm>
          <a:prstGeom prst="rect">
            <a:avLst/>
          </a:prstGeom>
          <a:noFill/>
        </p:spPr>
        <p:txBody>
          <a:bodyPr wrap="square" lIns="0" rIns="0" tIns="0" bIns="0" anchor="t">
            <a:spAutoFit/>
          </a:bodyPr>
          <a:lstStyle/>
          <a:p>
            <a:pPr algn="ctr">
              <a:lnSpc>
                <a:spcPct val="112000"/>
              </a:lnSpc>
            </a:pPr>
            <a:r>
              <a:rPr sz="1300" b="1" i="0">
                <a:solidFill>
                  <a:srgbClr val="0E2841"/>
                </a:solidFill>
                <a:latin typeface="Calibri"/>
              </a:rPr>
              <a:t>yes — simulate the model</a:t>
            </a:r>
          </a:p>
        </p:txBody>
      </p:sp>
      <p:cxnSp>
        <p:nvCxnSpPr>
          <p:cNvPr id="23" name="Connector 22"/>
          <p:cNvCxnSpPr/>
          <p:nvPr/>
        </p:nvCxnSpPr>
        <p:spPr>
          <a:xfrm>
            <a:off x="758952" y="4681727"/>
            <a:ext cx="3108959" cy="0"/>
          </a:xfrm>
          <a:prstGeom prst="line">
            <a:avLst/>
          </a:prstGeom>
          <a:ln w="9525">
            <a:solidFill>
              <a:srgbClr val="D7E0E6"/>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58952" y="4773168"/>
            <a:ext cx="3246120" cy="502920"/>
          </a:xfrm>
          <a:prstGeom prst="rect">
            <a:avLst/>
          </a:prstGeom>
          <a:noFill/>
        </p:spPr>
        <p:txBody>
          <a:bodyPr wrap="square" lIns="0" rIns="0" tIns="0" bIns="0" anchor="t">
            <a:spAutoFit/>
          </a:bodyPr>
          <a:lstStyle/>
          <a:p>
            <a:pPr algn="l">
              <a:lnSpc>
                <a:spcPct val="112000"/>
              </a:lnSpc>
            </a:pPr>
            <a:r>
              <a:rPr sz="1350" b="1" i="0">
                <a:solidFill>
                  <a:srgbClr val="0E2841"/>
                </a:solidFill>
                <a:latin typeface="Calibri"/>
              </a:rPr>
              <a:t>Claim in a safety case?</a:t>
            </a:r>
          </a:p>
        </p:txBody>
      </p:sp>
      <p:sp>
        <p:nvSpPr>
          <p:cNvPr id="25" name="TextBox 24"/>
          <p:cNvSpPr txBox="1"/>
          <p:nvPr/>
        </p:nvSpPr>
        <p:spPr>
          <a:xfrm>
            <a:off x="4462272" y="4773168"/>
            <a:ext cx="3291840" cy="502920"/>
          </a:xfrm>
          <a:prstGeom prst="rect">
            <a:avLst/>
          </a:prstGeom>
          <a:noFill/>
        </p:spPr>
        <p:txBody>
          <a:bodyPr wrap="square" lIns="0" rIns="0" tIns="0" bIns="0" anchor="t">
            <a:spAutoFit/>
          </a:bodyPr>
          <a:lstStyle/>
          <a:p>
            <a:pPr algn="ctr">
              <a:lnSpc>
                <a:spcPct val="112000"/>
              </a:lnSpc>
            </a:pPr>
            <a:r>
              <a:rPr sz="1300" b="0" i="0">
                <a:solidFill>
                  <a:srgbClr val="5B6E7C"/>
                </a:solidFill>
                <a:latin typeface="Calibri"/>
              </a:rPr>
              <a:t>“we read it”</a:t>
            </a:r>
          </a:p>
        </p:txBody>
      </p:sp>
      <p:sp>
        <p:nvSpPr>
          <p:cNvPr id="26" name="TextBox 25"/>
          <p:cNvSpPr txBox="1"/>
          <p:nvPr/>
        </p:nvSpPr>
        <p:spPr>
          <a:xfrm>
            <a:off x="8028431" y="4773168"/>
            <a:ext cx="3840480" cy="502920"/>
          </a:xfrm>
          <a:prstGeom prst="rect">
            <a:avLst/>
          </a:prstGeom>
          <a:noFill/>
        </p:spPr>
        <p:txBody>
          <a:bodyPr wrap="square" lIns="0" rIns="0" tIns="0" bIns="0" anchor="t">
            <a:spAutoFit/>
          </a:bodyPr>
          <a:lstStyle/>
          <a:p>
            <a:pPr algn="ctr">
              <a:lnSpc>
                <a:spcPct val="112000"/>
              </a:lnSpc>
            </a:pPr>
            <a:r>
              <a:rPr sz="1300" b="1" i="0">
                <a:solidFill>
                  <a:srgbClr val="0E2841"/>
                </a:solidFill>
                <a:latin typeface="Calibri"/>
              </a:rPr>
              <a:t>“it satisfies R1–R41 by construction”</a:t>
            </a:r>
          </a:p>
        </p:txBody>
      </p:sp>
      <p:sp>
        <p:nvSpPr>
          <p:cNvPr id="27" name="TextBox 26"/>
          <p:cNvSpPr txBox="1"/>
          <p:nvPr/>
        </p:nvSpPr>
        <p:spPr>
          <a:xfrm>
            <a:off x="758952" y="5650992"/>
            <a:ext cx="10671048" cy="365760"/>
          </a:xfrm>
          <a:prstGeom prst="rect">
            <a:avLst/>
          </a:prstGeom>
          <a:noFill/>
        </p:spPr>
        <p:txBody>
          <a:bodyPr wrap="square" lIns="0" rIns="0" tIns="0" bIns="0" anchor="t">
            <a:spAutoFit/>
          </a:bodyPr>
          <a:lstStyle/>
          <a:p>
            <a:pPr algn="l"/>
            <a:r>
              <a:rPr sz="1550" b="1" i="0">
                <a:solidFill>
                  <a:srgbClr val="0E2841"/>
                </a:solidFill>
                <a:latin typeface="Calibri"/>
              </a:rPr>
              <a:t>Same behaviour. One of these you can defend in a room full of people who did not write it.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1481328"/>
            <a:ext cx="9144000" cy="274320"/>
          </a:xfrm>
          <a:prstGeom prst="rect">
            <a:avLst/>
          </a:prstGeom>
          <a:noFill/>
        </p:spPr>
        <p:txBody>
          <a:bodyPr wrap="square" lIns="0" rIns="0" tIns="0" bIns="0" anchor="t">
            <a:spAutoFit/>
          </a:bodyPr>
          <a:lstStyle/>
          <a:p>
            <a:pPr algn="l"/>
            <a:r>
              <a:rPr sz="1200" b="1" i="0">
                <a:solidFill>
                  <a:srgbClr val="156082"/>
                </a:solidFill>
                <a:latin typeface="Calibri"/>
              </a:rPr>
              <a:t>THE CLAIM</a:t>
            </a:r>
          </a:p>
        </p:txBody>
      </p:sp>
      <p:sp>
        <p:nvSpPr>
          <p:cNvPr id="3" name="TextBox 2"/>
          <p:cNvSpPr txBox="1"/>
          <p:nvPr/>
        </p:nvSpPr>
        <p:spPr>
          <a:xfrm>
            <a:off x="758952" y="1911095"/>
            <a:ext cx="10058400" cy="2011680"/>
          </a:xfrm>
          <a:prstGeom prst="rect">
            <a:avLst/>
          </a:prstGeom>
          <a:noFill/>
        </p:spPr>
        <p:txBody>
          <a:bodyPr wrap="square" lIns="0" rIns="0" tIns="0" bIns="0" anchor="t">
            <a:spAutoFit/>
          </a:bodyPr>
          <a:lstStyle/>
          <a:p>
            <a:pPr algn="l">
              <a:lnSpc>
                <a:spcPct val="102000"/>
              </a:lnSpc>
            </a:pPr>
            <a:r>
              <a:rPr sz="4000" b="1" i="0">
                <a:solidFill>
                  <a:srgbClr val="0E2841"/>
                </a:solidFill>
                <a:latin typeface="Calibri"/>
              </a:rPr>
              <a:t>A model is a human-readable,</a:t>
            </a:r>
          </a:p>
          <a:p>
            <a:pPr algn="l">
              <a:lnSpc>
                <a:spcPct val="102000"/>
              </a:lnSpc>
            </a:pPr>
            <a:r>
              <a:rPr sz="4000" b="1" i="0">
                <a:solidFill>
                  <a:srgbClr val="0E2841"/>
                </a:solidFill>
                <a:latin typeface="Calibri"/>
              </a:rPr>
              <a:t>machine-checkable statement of intent.</a:t>
            </a:r>
          </a:p>
        </p:txBody>
      </p:sp>
      <p:sp>
        <p:nvSpPr>
          <p:cNvPr id="4" name="TextBox 3"/>
          <p:cNvSpPr txBox="1"/>
          <p:nvPr/>
        </p:nvSpPr>
        <p:spPr>
          <a:xfrm>
            <a:off x="758952" y="4224528"/>
            <a:ext cx="10058400" cy="548640"/>
          </a:xfrm>
          <a:prstGeom prst="rect">
            <a:avLst/>
          </a:prstGeom>
          <a:noFill/>
        </p:spPr>
        <p:txBody>
          <a:bodyPr wrap="square" lIns="0" rIns="0" tIns="0" bIns="0" anchor="t">
            <a:spAutoFit/>
          </a:bodyPr>
          <a:lstStyle/>
          <a:p>
            <a:pPr algn="l">
              <a:lnSpc>
                <a:spcPct val="130000"/>
              </a:lnSpc>
            </a:pPr>
            <a:r>
              <a:rPr sz="1700" b="0" i="0">
                <a:solidFill>
                  <a:srgbClr val="5B6E7C"/>
                </a:solidFill>
                <a:latin typeface="Calibri"/>
              </a:rPr>
              <a:t>Code is what the machine does. The model is what we agreed it should do.</a:t>
            </a:r>
          </a:p>
          <a:p>
            <a:pPr algn="l">
              <a:lnSpc>
                <a:spcPct val="130000"/>
              </a:lnSpc>
            </a:pPr>
            <a:r>
              <a:rPr sz="1700" b="0" i="0">
                <a:solidFill>
                  <a:srgbClr val="5B6E7C"/>
                </a:solidFill>
                <a:latin typeface="Calibri"/>
              </a:rPr>
              <a:t>When AI writes the code, that difference stops being academic.</a:t>
            </a:r>
          </a:p>
        </p:txBody>
      </p:sp>
      <p:sp>
        <p:nvSpPr>
          <p:cNvPr id="5" name="Rounded Rectangle 4"/>
          <p:cNvSpPr/>
          <p:nvPr/>
        </p:nvSpPr>
        <p:spPr>
          <a:xfrm>
            <a:off x="758952" y="5138928"/>
            <a:ext cx="2619756" cy="329184"/>
          </a:xfrm>
          <a:prstGeom prst="roundRect">
            <a:avLst>
              <a:gd name="adj" fmla="val 50000"/>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1100" b="1" i="0">
                <a:solidFill>
                  <a:srgbClr val="156082"/>
                </a:solidFill>
                <a:latin typeface="Calibri"/>
              </a:rPr>
              <a:t>READABLE BY A HUMAN</a:t>
            </a:r>
          </a:p>
        </p:txBody>
      </p:sp>
      <p:sp>
        <p:nvSpPr>
          <p:cNvPr id="6" name="Rounded Rectangle 5"/>
          <p:cNvSpPr/>
          <p:nvPr/>
        </p:nvSpPr>
        <p:spPr>
          <a:xfrm>
            <a:off x="3579876" y="5138928"/>
            <a:ext cx="2619756" cy="329184"/>
          </a:xfrm>
          <a:prstGeom prst="roundRect">
            <a:avLst>
              <a:gd name="adj" fmla="val 50000"/>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1100" b="1" i="0">
                <a:solidFill>
                  <a:srgbClr val="156082"/>
                </a:solidFill>
                <a:latin typeface="Calibri"/>
              </a:rPr>
              <a:t>CHECKABLE BY A TOOL</a:t>
            </a:r>
          </a:p>
        </p:txBody>
      </p:sp>
      <p:sp>
        <p:nvSpPr>
          <p:cNvPr id="7" name="Rounded Rectangle 6"/>
          <p:cNvSpPr/>
          <p:nvPr/>
        </p:nvSpPr>
        <p:spPr>
          <a:xfrm>
            <a:off x="6400800" y="5138928"/>
            <a:ext cx="2619756" cy="329184"/>
          </a:xfrm>
          <a:prstGeom prst="roundRect">
            <a:avLst>
              <a:gd name="adj" fmla="val 50000"/>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lIns="0" rIns="0" tIns="0" bIns="0"/>
          <a:lstStyle/>
          <a:p>
            <a:pPr algn="ctr"/>
            <a:r>
              <a:rPr sz="1100" b="1" i="0">
                <a:solidFill>
                  <a:srgbClr val="156082"/>
                </a:solidFill>
                <a:latin typeface="Calibri"/>
              </a:rPr>
              <a:t>TRACEABLE BOTH WAYS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THE USEFUL REVERSAL</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Modeling is how the AI shows its work</a:t>
            </a:r>
          </a:p>
        </p:txBody>
      </p:sp>
      <p:sp>
        <p:nvSpPr>
          <p:cNvPr id="4" name="TextBox 3"/>
          <p:cNvSpPr txBox="1"/>
          <p:nvPr/>
        </p:nvSpPr>
        <p:spPr>
          <a:xfrm>
            <a:off x="758952" y="1335024"/>
            <a:ext cx="10424160" cy="365760"/>
          </a:xfrm>
          <a:prstGeom prst="rect">
            <a:avLst/>
          </a:prstGeom>
          <a:noFill/>
        </p:spPr>
        <p:txBody>
          <a:bodyPr wrap="square" lIns="0" rIns="0" tIns="0" bIns="0" anchor="t">
            <a:spAutoFit/>
          </a:bodyPr>
          <a:lstStyle/>
          <a:p>
            <a:pPr algn="l">
              <a:lnSpc>
                <a:spcPct val="120000"/>
              </a:lnSpc>
            </a:pPr>
            <a:r>
              <a:rPr sz="1550" b="0" i="0">
                <a:solidFill>
                  <a:srgbClr val="5B6E7C"/>
                </a:solidFill>
                <a:latin typeface="Calibri"/>
              </a:rPr>
              <a:t>Most of this talk runs requirements → model → code. The direction that surprised me runs the other way.</a:t>
            </a:r>
          </a:p>
        </p:txBody>
      </p:sp>
      <p:sp>
        <p:nvSpPr>
          <p:cNvPr id="5" name="Rounded Rectangle 4"/>
          <p:cNvSpPr/>
          <p:nvPr/>
        </p:nvSpPr>
        <p:spPr>
          <a:xfrm>
            <a:off x="758952" y="1956816"/>
            <a:ext cx="3063240" cy="1188720"/>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6" name="TextBox 5"/>
          <p:cNvSpPr txBox="1"/>
          <p:nvPr/>
        </p:nvSpPr>
        <p:spPr>
          <a:xfrm>
            <a:off x="960120" y="2194560"/>
            <a:ext cx="2660904" cy="365760"/>
          </a:xfrm>
          <a:prstGeom prst="rect">
            <a:avLst/>
          </a:prstGeom>
          <a:noFill/>
        </p:spPr>
        <p:txBody>
          <a:bodyPr wrap="square" lIns="0" rIns="0" tIns="0" bIns="0" anchor="t">
            <a:spAutoFit/>
          </a:bodyPr>
          <a:lstStyle/>
          <a:p>
            <a:pPr algn="ctr">
              <a:lnSpc>
                <a:spcPct val="110000"/>
              </a:lnSpc>
            </a:pPr>
            <a:r>
              <a:rPr sz="1500" b="1" i="0">
                <a:solidFill>
                  <a:srgbClr val="0E2841"/>
                </a:solidFill>
                <a:latin typeface="Calibri"/>
              </a:rPr>
              <a:t>Code you did not write</a:t>
            </a:r>
          </a:p>
        </p:txBody>
      </p:sp>
      <p:sp>
        <p:nvSpPr>
          <p:cNvPr id="7" name="TextBox 6"/>
          <p:cNvSpPr txBox="1"/>
          <p:nvPr/>
        </p:nvSpPr>
        <p:spPr>
          <a:xfrm>
            <a:off x="960120" y="2633472"/>
            <a:ext cx="2660904" cy="365760"/>
          </a:xfrm>
          <a:prstGeom prst="rect">
            <a:avLst/>
          </a:prstGeom>
          <a:noFill/>
        </p:spPr>
        <p:txBody>
          <a:bodyPr wrap="square" lIns="0" rIns="0" tIns="0" bIns="0" anchor="t">
            <a:spAutoFit/>
          </a:bodyPr>
          <a:lstStyle/>
          <a:p>
            <a:pPr algn="ctr">
              <a:lnSpc>
                <a:spcPct val="110000"/>
              </a:lnSpc>
            </a:pPr>
            <a:r>
              <a:rPr sz="1200" b="0" i="0">
                <a:solidFill>
                  <a:srgbClr val="5B6E7C"/>
                </a:solidFill>
                <a:latin typeface="Calibri"/>
              </a:rPr>
              <a:t>legacy, or generated four minutes ago</a:t>
            </a:r>
          </a:p>
        </p:txBody>
      </p:sp>
      <p:sp>
        <p:nvSpPr>
          <p:cNvPr id="8" name="Right Arrow 7"/>
          <p:cNvSpPr/>
          <p:nvPr/>
        </p:nvSpPr>
        <p:spPr>
          <a:xfrm>
            <a:off x="3931920" y="2468880"/>
            <a:ext cx="420624" cy="164592"/>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4462272" y="1956816"/>
            <a:ext cx="3063240" cy="1188720"/>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0" name="TextBox 9"/>
          <p:cNvSpPr txBox="1"/>
          <p:nvPr/>
        </p:nvSpPr>
        <p:spPr>
          <a:xfrm>
            <a:off x="4663440" y="2194560"/>
            <a:ext cx="2660904" cy="365760"/>
          </a:xfrm>
          <a:prstGeom prst="rect">
            <a:avLst/>
          </a:prstGeom>
          <a:noFill/>
        </p:spPr>
        <p:txBody>
          <a:bodyPr wrap="square" lIns="0" rIns="0" tIns="0" bIns="0" anchor="t">
            <a:spAutoFit/>
          </a:bodyPr>
          <a:lstStyle/>
          <a:p>
            <a:pPr algn="ctr">
              <a:lnSpc>
                <a:spcPct val="110000"/>
              </a:lnSpc>
            </a:pPr>
            <a:r>
              <a:rPr sz="1500" b="1" i="0">
                <a:solidFill>
                  <a:srgbClr val="0E2841"/>
                </a:solidFill>
                <a:latin typeface="Calibri"/>
              </a:rPr>
              <a:t>AI builds the model</a:t>
            </a:r>
          </a:p>
        </p:txBody>
      </p:sp>
      <p:sp>
        <p:nvSpPr>
          <p:cNvPr id="11" name="TextBox 10"/>
          <p:cNvSpPr txBox="1"/>
          <p:nvPr/>
        </p:nvSpPr>
        <p:spPr>
          <a:xfrm>
            <a:off x="4663440" y="2633472"/>
            <a:ext cx="2660904" cy="365760"/>
          </a:xfrm>
          <a:prstGeom prst="rect">
            <a:avLst/>
          </a:prstGeom>
          <a:noFill/>
        </p:spPr>
        <p:txBody>
          <a:bodyPr wrap="square" lIns="0" rIns="0" tIns="0" bIns="0" anchor="t">
            <a:spAutoFit/>
          </a:bodyPr>
          <a:lstStyle/>
          <a:p>
            <a:pPr algn="ctr">
              <a:lnSpc>
                <a:spcPct val="110000"/>
              </a:lnSpc>
            </a:pPr>
            <a:r>
              <a:rPr sz="1200" b="0" i="0">
                <a:solidFill>
                  <a:srgbClr val="5B6E7C"/>
                </a:solidFill>
                <a:latin typeface="Calibri"/>
              </a:rPr>
              <a:t>states, blocks, interfaces, relations</a:t>
            </a:r>
          </a:p>
        </p:txBody>
      </p:sp>
      <p:sp>
        <p:nvSpPr>
          <p:cNvPr id="12" name="Right Arrow 11"/>
          <p:cNvSpPr/>
          <p:nvPr/>
        </p:nvSpPr>
        <p:spPr>
          <a:xfrm>
            <a:off x="7635240" y="2468880"/>
            <a:ext cx="420624" cy="164592"/>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8165592" y="1956816"/>
            <a:ext cx="3063240" cy="1188720"/>
          </a:xfrm>
          <a:prstGeom prst="roundRect">
            <a:avLst>
              <a:gd name="adj" fmla="val 6000"/>
            </a:avLst>
          </a:prstGeom>
          <a:solidFill>
            <a:srgbClr val="E4EFE6"/>
          </a:solidFill>
          <a:ln w="9525">
            <a:solidFill>
              <a:srgbClr val="B6D3B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4" name="TextBox 13"/>
          <p:cNvSpPr txBox="1"/>
          <p:nvPr/>
        </p:nvSpPr>
        <p:spPr>
          <a:xfrm>
            <a:off x="8366760" y="2194560"/>
            <a:ext cx="2660904" cy="365760"/>
          </a:xfrm>
          <a:prstGeom prst="rect">
            <a:avLst/>
          </a:prstGeom>
          <a:noFill/>
        </p:spPr>
        <p:txBody>
          <a:bodyPr wrap="square" lIns="0" rIns="0" tIns="0" bIns="0" anchor="t">
            <a:spAutoFit/>
          </a:bodyPr>
          <a:lstStyle/>
          <a:p>
            <a:pPr algn="ctr">
              <a:lnSpc>
                <a:spcPct val="110000"/>
              </a:lnSpc>
            </a:pPr>
            <a:r>
              <a:rPr sz="1500" b="1" i="0">
                <a:solidFill>
                  <a:srgbClr val="0E2841"/>
                </a:solidFill>
                <a:latin typeface="Calibri"/>
              </a:rPr>
              <a:t>You read 23 states</a:t>
            </a:r>
          </a:p>
        </p:txBody>
      </p:sp>
      <p:sp>
        <p:nvSpPr>
          <p:cNvPr id="15" name="TextBox 14"/>
          <p:cNvSpPr txBox="1"/>
          <p:nvPr/>
        </p:nvSpPr>
        <p:spPr>
          <a:xfrm>
            <a:off x="8366760" y="2633472"/>
            <a:ext cx="2660904" cy="365760"/>
          </a:xfrm>
          <a:prstGeom prst="rect">
            <a:avLst/>
          </a:prstGeom>
          <a:noFill/>
        </p:spPr>
        <p:txBody>
          <a:bodyPr wrap="square" lIns="0" rIns="0" tIns="0" bIns="0" anchor="t">
            <a:spAutoFit/>
          </a:bodyPr>
          <a:lstStyle/>
          <a:p>
            <a:pPr algn="ctr">
              <a:lnSpc>
                <a:spcPct val="110000"/>
              </a:lnSpc>
            </a:pPr>
            <a:r>
              <a:rPr sz="1200" b="0" i="0">
                <a:solidFill>
                  <a:srgbClr val="5B6E7C"/>
                </a:solidFill>
                <a:latin typeface="Calibri"/>
              </a:rPr>
              <a:t>instead of 2 400 lines</a:t>
            </a:r>
          </a:p>
        </p:txBody>
      </p:sp>
      <p:sp>
        <p:nvSpPr>
          <p:cNvPr id="16" name="TextBox 15"/>
          <p:cNvSpPr txBox="1"/>
          <p:nvPr/>
        </p:nvSpPr>
        <p:spPr>
          <a:xfrm>
            <a:off x="758952" y="3584448"/>
            <a:ext cx="10424160" cy="1828800"/>
          </a:xfrm>
          <a:prstGeom prst="rect">
            <a:avLst/>
          </a:prstGeom>
          <a:noFill/>
        </p:spPr>
        <p:txBody>
          <a:bodyPr wrap="square" lIns="0" rIns="0" tIns="0" bIns="0" anchor="t">
            <a:spAutoFit/>
          </a:bodyPr>
          <a:lstStyle/>
          <a:p>
            <a:pPr algn="l">
              <a:lnSpc>
                <a:spcPct val="105000"/>
              </a:lnSpc>
              <a:spcAft>
                <a:spcPts val="1100"/>
              </a:spcAft>
            </a:pPr>
            <a:r>
              <a:rPr sz="1400" b="1" i="0">
                <a:solidFill>
                  <a:srgbClr val="156082"/>
                </a:solidFill>
                <a:latin typeface="Calibri"/>
              </a:rPr>
              <a:t>—  </a:t>
            </a:r>
            <a:r>
              <a:rPr sz="1400" b="1" i="0">
                <a:solidFill>
                  <a:srgbClr val="0E2841"/>
                </a:solidFill>
                <a:latin typeface="Calibri"/>
              </a:rPr>
              <a:t>Two uses, same mechanism. </a:t>
            </a:r>
            <a:r>
              <a:rPr sz="1400" b="0" i="0">
                <a:solidFill>
                  <a:srgbClr val="0E2841"/>
                </a:solidFill>
                <a:latin typeface="Calibri"/>
              </a:rPr>
              <a:t>Understanding the code you inherited, and understanding the code the assistant just produced — these turn out to be the same problem.</a:t>
            </a:r>
          </a:p>
          <a:p>
            <a:pPr>
              <a:lnSpc>
                <a:spcPct val="105000"/>
              </a:lnSpc>
              <a:spcAft>
                <a:spcPts val="1100"/>
              </a:spcAft>
            </a:pPr>
            <a:r>
              <a:rPr sz="1400" b="1" i="0">
                <a:solidFill>
                  <a:srgbClr val="156082"/>
                </a:solidFill>
                <a:latin typeface="Calibri"/>
              </a:rPr>
              <a:t>—  </a:t>
            </a:r>
            <a:r>
              <a:rPr sz="1400" b="1" i="0">
                <a:solidFill>
                  <a:srgbClr val="0E2841"/>
                </a:solidFill>
                <a:latin typeface="Calibri"/>
              </a:rPr>
              <a:t>Ask for the model, not the explanation. </a:t>
            </a:r>
            <a:r>
              <a:rPr sz="1400" b="0" i="0">
                <a:solidFill>
                  <a:srgbClr val="0E2841"/>
                </a:solidFill>
                <a:latin typeface="Calibri"/>
              </a:rPr>
              <a:t>An explanation in prose is another fluent artefact you cannot verify. A model you can simulate, check for consistency, and hold against the requirements.</a:t>
            </a:r>
          </a:p>
          <a:p>
            <a:pPr>
              <a:lnSpc>
                <a:spcPct val="105000"/>
              </a:lnSpc>
              <a:spcAft>
                <a:spcPts val="1100"/>
              </a:spcAft>
            </a:pPr>
            <a:r>
              <a:rPr sz="1400" b="1" i="0">
                <a:solidFill>
                  <a:srgbClr val="156082"/>
                </a:solidFill>
                <a:latin typeface="Calibri"/>
              </a:rPr>
              <a:t>—  </a:t>
            </a:r>
            <a:r>
              <a:rPr sz="1400" b="1" i="0">
                <a:solidFill>
                  <a:srgbClr val="0E2841"/>
                </a:solidFill>
                <a:latin typeface="Calibri"/>
              </a:rPr>
              <a:t>This is where the sceptics come round. </a:t>
            </a:r>
            <a:r>
              <a:rPr sz="1400" b="0" i="0">
                <a:solidFill>
                  <a:srgbClr val="0E2841"/>
                </a:solidFill>
                <a:latin typeface="Calibri"/>
              </a:rPr>
              <a:t>Not “the AI writes code for me”, but “the AI finally documented the thing we have been afraid to touch since 2014”.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TRACEABILITY</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The chain that survives the audit</a:t>
            </a:r>
          </a:p>
        </p:txBody>
      </p:sp>
      <p:sp>
        <p:nvSpPr>
          <p:cNvPr id="4" name="Rounded Rectangle 3"/>
          <p:cNvSpPr/>
          <p:nvPr/>
        </p:nvSpPr>
        <p:spPr>
          <a:xfrm>
            <a:off x="758952" y="1709928"/>
            <a:ext cx="1847088" cy="1417320"/>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TextBox 4"/>
          <p:cNvSpPr txBox="1"/>
          <p:nvPr/>
        </p:nvSpPr>
        <p:spPr>
          <a:xfrm>
            <a:off x="868680" y="1947672"/>
            <a:ext cx="1627632" cy="566928"/>
          </a:xfrm>
          <a:prstGeom prst="rect">
            <a:avLst/>
          </a:prstGeom>
          <a:noFill/>
        </p:spPr>
        <p:txBody>
          <a:bodyPr wrap="square" lIns="0" rIns="0" tIns="0" bIns="0" anchor="t">
            <a:spAutoFit/>
          </a:bodyPr>
          <a:lstStyle/>
          <a:p>
            <a:pPr algn="ctr">
              <a:lnSpc>
                <a:spcPct val="110000"/>
              </a:lnSpc>
            </a:pPr>
            <a:r>
              <a:rPr sz="1300" b="1" i="0">
                <a:solidFill>
                  <a:srgbClr val="0E2841"/>
                </a:solidFill>
                <a:latin typeface="Calibri"/>
              </a:rPr>
              <a:t>Stakeholder</a:t>
            </a:r>
          </a:p>
          <a:p>
            <a:pPr algn="ctr">
              <a:lnSpc>
                <a:spcPct val="110000"/>
              </a:lnSpc>
            </a:pPr>
            <a:r>
              <a:rPr sz="1300" b="1" i="0">
                <a:solidFill>
                  <a:srgbClr val="0E2841"/>
                </a:solidFill>
                <a:latin typeface="Calibri"/>
              </a:rPr>
              <a:t>intent</a:t>
            </a:r>
          </a:p>
        </p:txBody>
      </p:sp>
      <p:sp>
        <p:nvSpPr>
          <p:cNvPr id="6" name="TextBox 5"/>
          <p:cNvSpPr txBox="1"/>
          <p:nvPr/>
        </p:nvSpPr>
        <p:spPr>
          <a:xfrm>
            <a:off x="868680" y="2642616"/>
            <a:ext cx="1627632" cy="320040"/>
          </a:xfrm>
          <a:prstGeom prst="rect">
            <a:avLst/>
          </a:prstGeom>
          <a:noFill/>
        </p:spPr>
        <p:txBody>
          <a:bodyPr wrap="square" lIns="0" rIns="0" tIns="0" bIns="0" anchor="t">
            <a:spAutoFit/>
          </a:bodyPr>
          <a:lstStyle/>
          <a:p>
            <a:pPr algn="ctr">
              <a:lnSpc>
                <a:spcPct val="110000"/>
              </a:lnSpc>
            </a:pPr>
            <a:r>
              <a:rPr sz="1050" b="0" i="0">
                <a:solidFill>
                  <a:srgbClr val="5B6E7C"/>
                </a:solidFill>
                <a:latin typeface="Calibri"/>
              </a:rPr>
              <a:t>the workshop</a:t>
            </a:r>
          </a:p>
        </p:txBody>
      </p:sp>
      <p:sp>
        <p:nvSpPr>
          <p:cNvPr id="7" name="Right Arrow 6"/>
          <p:cNvSpPr/>
          <p:nvPr/>
        </p:nvSpPr>
        <p:spPr>
          <a:xfrm>
            <a:off x="2660904" y="2313432"/>
            <a:ext cx="246888" cy="201168"/>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2962656" y="1709928"/>
            <a:ext cx="1847088" cy="1417320"/>
          </a:xfrm>
          <a:prstGeom prst="roundRect">
            <a:avLst>
              <a:gd name="adj" fmla="val 6000"/>
            </a:avLst>
          </a:prstGeom>
          <a:solidFill>
            <a:srgbClr val="FFFFFF"/>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9" name="TextBox 8"/>
          <p:cNvSpPr txBox="1"/>
          <p:nvPr/>
        </p:nvSpPr>
        <p:spPr>
          <a:xfrm>
            <a:off x="3072384" y="1947672"/>
            <a:ext cx="1627632" cy="566928"/>
          </a:xfrm>
          <a:prstGeom prst="rect">
            <a:avLst/>
          </a:prstGeom>
          <a:noFill/>
        </p:spPr>
        <p:txBody>
          <a:bodyPr wrap="square" lIns="0" rIns="0" tIns="0" bIns="0" anchor="t">
            <a:spAutoFit/>
          </a:bodyPr>
          <a:lstStyle/>
          <a:p>
            <a:pPr algn="ctr">
              <a:lnSpc>
                <a:spcPct val="110000"/>
              </a:lnSpc>
            </a:pPr>
            <a:r>
              <a:rPr sz="1300" b="1" i="0">
                <a:solidFill>
                  <a:srgbClr val="0E2841"/>
                </a:solidFill>
                <a:latin typeface="Calibri"/>
              </a:rPr>
              <a:t>REQ-BRK-041</a:t>
            </a:r>
          </a:p>
        </p:txBody>
      </p:sp>
      <p:sp>
        <p:nvSpPr>
          <p:cNvPr id="10" name="TextBox 9"/>
          <p:cNvSpPr txBox="1"/>
          <p:nvPr/>
        </p:nvSpPr>
        <p:spPr>
          <a:xfrm>
            <a:off x="3072384" y="2642616"/>
            <a:ext cx="1627632" cy="320040"/>
          </a:xfrm>
          <a:prstGeom prst="rect">
            <a:avLst/>
          </a:prstGeom>
          <a:noFill/>
        </p:spPr>
        <p:txBody>
          <a:bodyPr wrap="square" lIns="0" rIns="0" tIns="0" bIns="0" anchor="t">
            <a:spAutoFit/>
          </a:bodyPr>
          <a:lstStyle/>
          <a:p>
            <a:pPr algn="ctr">
              <a:lnSpc>
                <a:spcPct val="110000"/>
              </a:lnSpc>
            </a:pPr>
            <a:r>
              <a:rPr sz="1050" b="0" i="0">
                <a:solidFill>
                  <a:srgbClr val="5B6E7C"/>
                </a:solidFill>
                <a:latin typeface="Calibri"/>
              </a:rPr>
              <a:t>formal requirement</a:t>
            </a:r>
          </a:p>
        </p:txBody>
      </p:sp>
      <p:sp>
        <p:nvSpPr>
          <p:cNvPr id="11" name="TextBox 10"/>
          <p:cNvSpPr txBox="1"/>
          <p:nvPr/>
        </p:nvSpPr>
        <p:spPr>
          <a:xfrm>
            <a:off x="2436876" y="3337560"/>
            <a:ext cx="2532888" cy="566928"/>
          </a:xfrm>
          <a:prstGeom prst="rect">
            <a:avLst/>
          </a:prstGeom>
          <a:noFill/>
        </p:spPr>
        <p:txBody>
          <a:bodyPr wrap="square" lIns="0" rIns="0" tIns="0" bIns="0" anchor="t">
            <a:spAutoFit/>
          </a:bodyPr>
          <a:lstStyle/>
          <a:p>
            <a:pPr algn="ctr">
              <a:lnSpc>
                <a:spcPct val="115000"/>
              </a:lnSpc>
            </a:pPr>
            <a:r>
              <a:rPr sz="1050" b="1" i="0">
                <a:solidFill>
                  <a:srgbClr val="156082"/>
                </a:solidFill>
                <a:latin typeface="Calibri"/>
              </a:rPr>
              <a:t>AI drafts · you confirm</a:t>
            </a:r>
          </a:p>
        </p:txBody>
      </p:sp>
      <p:sp>
        <p:nvSpPr>
          <p:cNvPr id="12" name="Right Arrow 11"/>
          <p:cNvSpPr/>
          <p:nvPr/>
        </p:nvSpPr>
        <p:spPr>
          <a:xfrm>
            <a:off x="4864607" y="2313432"/>
            <a:ext cx="246888" cy="201168"/>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5166360" y="1709928"/>
            <a:ext cx="1847088" cy="1417320"/>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4" name="TextBox 13"/>
          <p:cNvSpPr txBox="1"/>
          <p:nvPr/>
        </p:nvSpPr>
        <p:spPr>
          <a:xfrm>
            <a:off x="5276088" y="1947672"/>
            <a:ext cx="1627632" cy="566928"/>
          </a:xfrm>
          <a:prstGeom prst="rect">
            <a:avLst/>
          </a:prstGeom>
          <a:noFill/>
        </p:spPr>
        <p:txBody>
          <a:bodyPr wrap="square" lIns="0" rIns="0" tIns="0" bIns="0" anchor="t">
            <a:spAutoFit/>
          </a:bodyPr>
          <a:lstStyle/>
          <a:p>
            <a:pPr algn="ctr">
              <a:lnSpc>
                <a:spcPct val="110000"/>
              </a:lnSpc>
            </a:pPr>
            <a:r>
              <a:rPr sz="1300" b="1" i="0">
                <a:solidFill>
                  <a:srgbClr val="0E2841"/>
                </a:solidFill>
                <a:latin typeface="Calibri"/>
              </a:rPr>
              <a:t>State</a:t>
            </a:r>
          </a:p>
          <a:p>
            <a:pPr algn="ctr">
              <a:lnSpc>
                <a:spcPct val="110000"/>
              </a:lnSpc>
            </a:pPr>
            <a:r>
              <a:rPr sz="1300" b="1" i="0">
                <a:solidFill>
                  <a:srgbClr val="0E2841"/>
                </a:solidFill>
                <a:latin typeface="Calibri"/>
              </a:rPr>
              <a:t>Degraded-Safe</a:t>
            </a:r>
          </a:p>
        </p:txBody>
      </p:sp>
      <p:sp>
        <p:nvSpPr>
          <p:cNvPr id="15" name="TextBox 14"/>
          <p:cNvSpPr txBox="1"/>
          <p:nvPr/>
        </p:nvSpPr>
        <p:spPr>
          <a:xfrm>
            <a:off x="5276088" y="2642616"/>
            <a:ext cx="1627632" cy="320040"/>
          </a:xfrm>
          <a:prstGeom prst="rect">
            <a:avLst/>
          </a:prstGeom>
          <a:noFill/>
        </p:spPr>
        <p:txBody>
          <a:bodyPr wrap="square" lIns="0" rIns="0" tIns="0" bIns="0" anchor="t">
            <a:spAutoFit/>
          </a:bodyPr>
          <a:lstStyle/>
          <a:p>
            <a:pPr algn="ctr">
              <a:lnSpc>
                <a:spcPct val="110000"/>
              </a:lnSpc>
            </a:pPr>
            <a:r>
              <a:rPr sz="1050" b="0" i="0">
                <a:solidFill>
                  <a:srgbClr val="5B6E7C"/>
                </a:solidFill>
                <a:latin typeface="Calibri"/>
              </a:rPr>
              <a:t>model element</a:t>
            </a:r>
          </a:p>
        </p:txBody>
      </p:sp>
      <p:sp>
        <p:nvSpPr>
          <p:cNvPr id="16" name="TextBox 15"/>
          <p:cNvSpPr txBox="1"/>
          <p:nvPr/>
        </p:nvSpPr>
        <p:spPr>
          <a:xfrm>
            <a:off x="4640580" y="3337560"/>
            <a:ext cx="2532888" cy="566928"/>
          </a:xfrm>
          <a:prstGeom prst="rect">
            <a:avLst/>
          </a:prstGeom>
          <a:noFill/>
        </p:spPr>
        <p:txBody>
          <a:bodyPr wrap="square" lIns="0" rIns="0" tIns="0" bIns="0" anchor="t">
            <a:spAutoFit/>
          </a:bodyPr>
          <a:lstStyle/>
          <a:p>
            <a:pPr algn="ctr">
              <a:lnSpc>
                <a:spcPct val="115000"/>
              </a:lnSpc>
            </a:pPr>
            <a:r>
              <a:rPr sz="1050" b="1" i="0">
                <a:solidFill>
                  <a:srgbClr val="156082"/>
                </a:solidFill>
                <a:latin typeface="Calibri"/>
              </a:rPr>
              <a:t>AI proposes · you accept</a:t>
            </a:r>
          </a:p>
        </p:txBody>
      </p:sp>
      <p:sp>
        <p:nvSpPr>
          <p:cNvPr id="17" name="Right Arrow 16"/>
          <p:cNvSpPr/>
          <p:nvPr/>
        </p:nvSpPr>
        <p:spPr>
          <a:xfrm>
            <a:off x="7068312" y="2313432"/>
            <a:ext cx="246888" cy="201168"/>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70064" y="1709928"/>
            <a:ext cx="1847088" cy="1417320"/>
          </a:xfrm>
          <a:prstGeom prst="roundRect">
            <a:avLst>
              <a:gd name="adj" fmla="val 6000"/>
            </a:avLst>
          </a:prstGeom>
          <a:solidFill>
            <a:srgbClr val="FFFFFF"/>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9" name="TextBox 18"/>
          <p:cNvSpPr txBox="1"/>
          <p:nvPr/>
        </p:nvSpPr>
        <p:spPr>
          <a:xfrm>
            <a:off x="7479792" y="1947672"/>
            <a:ext cx="1627632" cy="566928"/>
          </a:xfrm>
          <a:prstGeom prst="rect">
            <a:avLst/>
          </a:prstGeom>
          <a:noFill/>
        </p:spPr>
        <p:txBody>
          <a:bodyPr wrap="square" lIns="0" rIns="0" tIns="0" bIns="0" anchor="t">
            <a:spAutoFit/>
          </a:bodyPr>
          <a:lstStyle/>
          <a:p>
            <a:pPr algn="ctr">
              <a:lnSpc>
                <a:spcPct val="110000"/>
              </a:lnSpc>
            </a:pPr>
            <a:r>
              <a:rPr sz="1300" b="1" i="0">
                <a:solidFill>
                  <a:srgbClr val="0E2841"/>
                </a:solidFill>
                <a:latin typeface="Calibri"/>
              </a:rPr>
              <a:t>brake_fallback()</a:t>
            </a:r>
          </a:p>
        </p:txBody>
      </p:sp>
      <p:sp>
        <p:nvSpPr>
          <p:cNvPr id="20" name="TextBox 19"/>
          <p:cNvSpPr txBox="1"/>
          <p:nvPr/>
        </p:nvSpPr>
        <p:spPr>
          <a:xfrm>
            <a:off x="7479792" y="2642616"/>
            <a:ext cx="1627632" cy="320040"/>
          </a:xfrm>
          <a:prstGeom prst="rect">
            <a:avLst/>
          </a:prstGeom>
          <a:noFill/>
        </p:spPr>
        <p:txBody>
          <a:bodyPr wrap="square" lIns="0" rIns="0" tIns="0" bIns="0" anchor="t">
            <a:spAutoFit/>
          </a:bodyPr>
          <a:lstStyle/>
          <a:p>
            <a:pPr algn="ctr">
              <a:lnSpc>
                <a:spcPct val="110000"/>
              </a:lnSpc>
            </a:pPr>
            <a:r>
              <a:rPr sz="1050" b="0" i="0">
                <a:solidFill>
                  <a:srgbClr val="5B6E7C"/>
                </a:solidFill>
                <a:latin typeface="Calibri"/>
              </a:rPr>
              <a:t>generated code</a:t>
            </a:r>
          </a:p>
        </p:txBody>
      </p:sp>
      <p:sp>
        <p:nvSpPr>
          <p:cNvPr id="21" name="TextBox 20"/>
          <p:cNvSpPr txBox="1"/>
          <p:nvPr/>
        </p:nvSpPr>
        <p:spPr>
          <a:xfrm>
            <a:off x="6844284" y="3337560"/>
            <a:ext cx="2532888" cy="566928"/>
          </a:xfrm>
          <a:prstGeom prst="rect">
            <a:avLst/>
          </a:prstGeom>
          <a:noFill/>
        </p:spPr>
        <p:txBody>
          <a:bodyPr wrap="square" lIns="0" rIns="0" tIns="0" bIns="0" anchor="t">
            <a:spAutoFit/>
          </a:bodyPr>
          <a:lstStyle/>
          <a:p>
            <a:pPr algn="ctr">
              <a:lnSpc>
                <a:spcPct val="115000"/>
              </a:lnSpc>
            </a:pPr>
            <a:r>
              <a:rPr sz="1050" b="1" i="0">
                <a:solidFill>
                  <a:srgbClr val="156082"/>
                </a:solidFill>
                <a:latin typeface="Calibri"/>
              </a:rPr>
              <a:t>deterministic transform</a:t>
            </a:r>
          </a:p>
        </p:txBody>
      </p:sp>
      <p:sp>
        <p:nvSpPr>
          <p:cNvPr id="22" name="Right Arrow 21"/>
          <p:cNvSpPr/>
          <p:nvPr/>
        </p:nvSpPr>
        <p:spPr>
          <a:xfrm>
            <a:off x="9272016" y="2313432"/>
            <a:ext cx="246888" cy="201168"/>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573768" y="1709928"/>
            <a:ext cx="1847088" cy="1417320"/>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4" name="TextBox 23"/>
          <p:cNvSpPr txBox="1"/>
          <p:nvPr/>
        </p:nvSpPr>
        <p:spPr>
          <a:xfrm>
            <a:off x="9683496" y="1947672"/>
            <a:ext cx="1627632" cy="566928"/>
          </a:xfrm>
          <a:prstGeom prst="rect">
            <a:avLst/>
          </a:prstGeom>
          <a:noFill/>
        </p:spPr>
        <p:txBody>
          <a:bodyPr wrap="square" lIns="0" rIns="0" tIns="0" bIns="0" anchor="t">
            <a:spAutoFit/>
          </a:bodyPr>
          <a:lstStyle/>
          <a:p>
            <a:pPr algn="ctr">
              <a:lnSpc>
                <a:spcPct val="110000"/>
              </a:lnSpc>
            </a:pPr>
            <a:r>
              <a:rPr sz="1300" b="1" i="0">
                <a:solidFill>
                  <a:srgbClr val="0E2841"/>
                </a:solidFill>
                <a:latin typeface="Calibri"/>
              </a:rPr>
              <a:t>TC-BRK-041</a:t>
            </a:r>
          </a:p>
        </p:txBody>
      </p:sp>
      <p:sp>
        <p:nvSpPr>
          <p:cNvPr id="25" name="TextBox 24"/>
          <p:cNvSpPr txBox="1"/>
          <p:nvPr/>
        </p:nvSpPr>
        <p:spPr>
          <a:xfrm>
            <a:off x="9683496" y="2642616"/>
            <a:ext cx="1627632" cy="320040"/>
          </a:xfrm>
          <a:prstGeom prst="rect">
            <a:avLst/>
          </a:prstGeom>
          <a:noFill/>
        </p:spPr>
        <p:txBody>
          <a:bodyPr wrap="square" lIns="0" rIns="0" tIns="0" bIns="0" anchor="t">
            <a:spAutoFit/>
          </a:bodyPr>
          <a:lstStyle/>
          <a:p>
            <a:pPr algn="ctr">
              <a:lnSpc>
                <a:spcPct val="110000"/>
              </a:lnSpc>
            </a:pPr>
            <a:r>
              <a:rPr sz="1050" b="0" i="0">
                <a:solidFill>
                  <a:srgbClr val="5B6E7C"/>
                </a:solidFill>
                <a:latin typeface="Calibri"/>
              </a:rPr>
              <a:t>HIL test — PASS</a:t>
            </a:r>
          </a:p>
        </p:txBody>
      </p:sp>
      <p:sp>
        <p:nvSpPr>
          <p:cNvPr id="26" name="TextBox 25"/>
          <p:cNvSpPr txBox="1"/>
          <p:nvPr/>
        </p:nvSpPr>
        <p:spPr>
          <a:xfrm>
            <a:off x="9047988" y="3337560"/>
            <a:ext cx="2532888" cy="566928"/>
          </a:xfrm>
          <a:prstGeom prst="rect">
            <a:avLst/>
          </a:prstGeom>
          <a:noFill/>
        </p:spPr>
        <p:txBody>
          <a:bodyPr wrap="square" lIns="0" rIns="0" tIns="0" bIns="0" anchor="t">
            <a:spAutoFit/>
          </a:bodyPr>
          <a:lstStyle/>
          <a:p>
            <a:pPr algn="ctr">
              <a:lnSpc>
                <a:spcPct val="115000"/>
              </a:lnSpc>
            </a:pPr>
            <a:r>
              <a:rPr sz="1050" b="1" i="0">
                <a:solidFill>
                  <a:srgbClr val="156082"/>
                </a:solidFill>
                <a:latin typeface="Calibri"/>
              </a:rPr>
              <a:t>you sign it off</a:t>
            </a:r>
          </a:p>
        </p:txBody>
      </p:sp>
      <p:sp>
        <p:nvSpPr>
          <p:cNvPr id="27" name="Rounded Rectangle 26"/>
          <p:cNvSpPr/>
          <p:nvPr/>
        </p:nvSpPr>
        <p:spPr>
          <a:xfrm>
            <a:off x="758952" y="4315968"/>
            <a:ext cx="10671048" cy="1188720"/>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8" name="TextBox 27"/>
          <p:cNvSpPr txBox="1"/>
          <p:nvPr/>
        </p:nvSpPr>
        <p:spPr>
          <a:xfrm>
            <a:off x="1088136" y="4517136"/>
            <a:ext cx="10058400" cy="384048"/>
          </a:xfrm>
          <a:prstGeom prst="rect">
            <a:avLst/>
          </a:prstGeom>
          <a:noFill/>
        </p:spPr>
        <p:txBody>
          <a:bodyPr wrap="square" lIns="0" rIns="0" tIns="0" bIns="0" anchor="t">
            <a:spAutoFit/>
          </a:bodyPr>
          <a:lstStyle/>
          <a:p>
            <a:pPr algn="l"/>
            <a:r>
              <a:rPr sz="1700" b="1" i="0">
                <a:solidFill>
                  <a:srgbClr val="0E2841"/>
                </a:solidFill>
                <a:latin typeface="Calibri"/>
              </a:rPr>
              <a:t>Every arrow is a human decision. The AI can maintain the links — it cannot own them.</a:t>
            </a:r>
          </a:p>
        </p:txBody>
      </p:sp>
      <p:sp>
        <p:nvSpPr>
          <p:cNvPr id="29" name="TextBox 28"/>
          <p:cNvSpPr txBox="1"/>
          <p:nvPr/>
        </p:nvSpPr>
        <p:spPr>
          <a:xfrm>
            <a:off x="1088136" y="4956048"/>
            <a:ext cx="10058400" cy="457200"/>
          </a:xfrm>
          <a:prstGeom prst="rect">
            <a:avLst/>
          </a:prstGeom>
          <a:noFill/>
        </p:spPr>
        <p:txBody>
          <a:bodyPr wrap="square" lIns="0" rIns="0" tIns="0" bIns="0" anchor="t">
            <a:spAutoFit/>
          </a:bodyPr>
          <a:lstStyle/>
          <a:p>
            <a:pPr algn="l">
              <a:lnSpc>
                <a:spcPct val="120000"/>
              </a:lnSpc>
            </a:pPr>
            <a:r>
              <a:rPr sz="1400" b="0" i="0">
                <a:solidFill>
                  <a:srgbClr val="5B6E7C"/>
                </a:solidFill>
                <a:latin typeface="Calibri"/>
              </a:rPr>
              <a:t>Six months later, in a review, you do not defend 2 400 lines. You defend one transition, and you show the chain it hangs from.</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TIPS &amp; TRICKS</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The model makes the AI better, too</a:t>
            </a:r>
          </a:p>
        </p:txBody>
      </p:sp>
      <p:sp>
        <p:nvSpPr>
          <p:cNvPr id="4" name="Rounded Rectangle 3"/>
          <p:cNvSpPr/>
          <p:nvPr/>
        </p:nvSpPr>
        <p:spPr>
          <a:xfrm>
            <a:off x="758952" y="1389888"/>
            <a:ext cx="3310128" cy="404164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Oval 4"/>
          <p:cNvSpPr/>
          <p:nvPr/>
        </p:nvSpPr>
        <p:spPr>
          <a:xfrm>
            <a:off x="1033271" y="1664208"/>
            <a:ext cx="384048" cy="384048"/>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1</a:t>
            </a:r>
          </a:p>
        </p:txBody>
      </p:sp>
      <p:sp>
        <p:nvSpPr>
          <p:cNvPr id="6" name="TextBox 5"/>
          <p:cNvSpPr txBox="1"/>
          <p:nvPr/>
        </p:nvSpPr>
        <p:spPr>
          <a:xfrm>
            <a:off x="1033271" y="2231136"/>
            <a:ext cx="2761488" cy="566928"/>
          </a:xfrm>
          <a:prstGeom prst="rect">
            <a:avLst/>
          </a:prstGeom>
          <a:noFill/>
        </p:spPr>
        <p:txBody>
          <a:bodyPr wrap="square" lIns="0" rIns="0" tIns="0" bIns="0" anchor="t">
            <a:spAutoFit/>
          </a:bodyPr>
          <a:lstStyle/>
          <a:p>
            <a:pPr algn="l">
              <a:lnSpc>
                <a:spcPct val="110000"/>
              </a:lnSpc>
            </a:pPr>
            <a:r>
              <a:rPr sz="1650" b="1" i="0">
                <a:solidFill>
                  <a:srgbClr val="0E2841"/>
                </a:solidFill>
                <a:latin typeface="Calibri"/>
              </a:rPr>
              <a:t>The model is external memory</a:t>
            </a:r>
          </a:p>
        </p:txBody>
      </p:sp>
      <p:sp>
        <p:nvSpPr>
          <p:cNvPr id="7" name="TextBox 6"/>
          <p:cNvSpPr txBox="1"/>
          <p:nvPr/>
        </p:nvSpPr>
        <p:spPr>
          <a:xfrm>
            <a:off x="1033271" y="2926080"/>
            <a:ext cx="2761488" cy="1554480"/>
          </a:xfrm>
          <a:prstGeom prst="rect">
            <a:avLst/>
          </a:prstGeom>
          <a:noFill/>
        </p:spPr>
        <p:txBody>
          <a:bodyPr wrap="square" lIns="0" rIns="0" tIns="0" bIns="0" anchor="t">
            <a:spAutoFit/>
          </a:bodyPr>
          <a:lstStyle/>
          <a:p>
            <a:pPr algn="l">
              <a:lnSpc>
                <a:spcPct val="120000"/>
              </a:lnSpc>
            </a:pPr>
            <a:r>
              <a:rPr sz="1300" b="0" i="0">
                <a:solidFill>
                  <a:srgbClr val="0E2841"/>
                </a:solidFill>
                <a:latin typeface="Calibri"/>
              </a:rPr>
              <a:t>The assistant does not need your 40-state machine in context. It needs the three states that matter. Slice the model and pass the slice — do not paste the whole thing and hope.</a:t>
            </a:r>
          </a:p>
        </p:txBody>
      </p:sp>
      <p:cxnSp>
        <p:nvCxnSpPr>
          <p:cNvPr id="8" name="Connector 7"/>
          <p:cNvCxnSpPr/>
          <p:nvPr/>
        </p:nvCxnSpPr>
        <p:spPr>
          <a:xfrm>
            <a:off x="1033271" y="4535424"/>
            <a:ext cx="2761489" cy="0"/>
          </a:xfrm>
          <a:prstGeom prst="line">
            <a:avLst/>
          </a:prstGeom>
          <a:ln w="9525">
            <a:solidFill>
              <a:srgbClr val="C7D5DE"/>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033271" y="4681728"/>
            <a:ext cx="2761488" cy="640080"/>
          </a:xfrm>
          <a:prstGeom prst="rect">
            <a:avLst/>
          </a:prstGeom>
          <a:noFill/>
        </p:spPr>
        <p:txBody>
          <a:bodyPr wrap="square" lIns="0" rIns="0" tIns="0" bIns="0" anchor="t">
            <a:spAutoFit/>
          </a:bodyPr>
          <a:lstStyle/>
          <a:p>
            <a:pPr algn="l">
              <a:lnSpc>
                <a:spcPct val="118000"/>
              </a:lnSpc>
            </a:pPr>
            <a:r>
              <a:rPr sz="1200" b="1" i="0">
                <a:solidFill>
                  <a:srgbClr val="156082"/>
                </a:solidFill>
                <a:latin typeface="Calibri"/>
              </a:rPr>
              <a:t>Long contexts degrade in the middle. A model lets you avoid needing one.</a:t>
            </a:r>
          </a:p>
        </p:txBody>
      </p:sp>
      <p:sp>
        <p:nvSpPr>
          <p:cNvPr id="10" name="Rounded Rectangle 9"/>
          <p:cNvSpPr/>
          <p:nvPr/>
        </p:nvSpPr>
        <p:spPr>
          <a:xfrm>
            <a:off x="4443984" y="1389888"/>
            <a:ext cx="3310128" cy="404164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1" name="Oval 10"/>
          <p:cNvSpPr/>
          <p:nvPr/>
        </p:nvSpPr>
        <p:spPr>
          <a:xfrm>
            <a:off x="4718304" y="1664208"/>
            <a:ext cx="384048" cy="384048"/>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2</a:t>
            </a:r>
          </a:p>
        </p:txBody>
      </p:sp>
      <p:sp>
        <p:nvSpPr>
          <p:cNvPr id="12" name="TextBox 11"/>
          <p:cNvSpPr txBox="1"/>
          <p:nvPr/>
        </p:nvSpPr>
        <p:spPr>
          <a:xfrm>
            <a:off x="4718304" y="2231136"/>
            <a:ext cx="2761488" cy="566928"/>
          </a:xfrm>
          <a:prstGeom prst="rect">
            <a:avLst/>
          </a:prstGeom>
          <a:noFill/>
        </p:spPr>
        <p:txBody>
          <a:bodyPr wrap="square" lIns="0" rIns="0" tIns="0" bIns="0" anchor="t">
            <a:spAutoFit/>
          </a:bodyPr>
          <a:lstStyle/>
          <a:p>
            <a:pPr algn="l">
              <a:lnSpc>
                <a:spcPct val="110000"/>
              </a:lnSpc>
            </a:pPr>
            <a:r>
              <a:rPr sz="1650" b="1" i="0">
                <a:solidFill>
                  <a:srgbClr val="0E2841"/>
                </a:solidFill>
                <a:latin typeface="Calibri"/>
              </a:rPr>
              <a:t>The model is a constraint</a:t>
            </a:r>
          </a:p>
        </p:txBody>
      </p:sp>
      <p:sp>
        <p:nvSpPr>
          <p:cNvPr id="13" name="TextBox 12"/>
          <p:cNvSpPr txBox="1"/>
          <p:nvPr/>
        </p:nvSpPr>
        <p:spPr>
          <a:xfrm>
            <a:off x="4718304" y="2926080"/>
            <a:ext cx="2761488" cy="1554480"/>
          </a:xfrm>
          <a:prstGeom prst="rect">
            <a:avLst/>
          </a:prstGeom>
          <a:noFill/>
        </p:spPr>
        <p:txBody>
          <a:bodyPr wrap="square" lIns="0" rIns="0" tIns="0" bIns="0" anchor="t">
            <a:spAutoFit/>
          </a:bodyPr>
          <a:lstStyle/>
          <a:p>
            <a:pPr algn="l">
              <a:lnSpc>
                <a:spcPct val="120000"/>
              </a:lnSpc>
            </a:pPr>
            <a:r>
              <a:rPr sz="1300" b="0" i="0">
                <a:solidFill>
                  <a:srgbClr val="0E2841"/>
                </a:solidFill>
                <a:latin typeface="Calibri"/>
              </a:rPr>
              <a:t>A blank .cpp file gives the assistant infinite freedom. A state machine that must stay consistent with the 40 states already there gives it almost none. Fewer degrees of freedom, fewer inventions.</a:t>
            </a:r>
          </a:p>
        </p:txBody>
      </p:sp>
      <p:cxnSp>
        <p:nvCxnSpPr>
          <p:cNvPr id="14" name="Connector 13"/>
          <p:cNvCxnSpPr/>
          <p:nvPr/>
        </p:nvCxnSpPr>
        <p:spPr>
          <a:xfrm>
            <a:off x="4718304" y="4535424"/>
            <a:ext cx="2761488" cy="0"/>
          </a:xfrm>
          <a:prstGeom prst="line">
            <a:avLst/>
          </a:prstGeom>
          <a:ln w="9525">
            <a:solidFill>
              <a:srgbClr val="C7D5DE"/>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718304" y="4681728"/>
            <a:ext cx="2761488" cy="640080"/>
          </a:xfrm>
          <a:prstGeom prst="rect">
            <a:avLst/>
          </a:prstGeom>
          <a:noFill/>
        </p:spPr>
        <p:txBody>
          <a:bodyPr wrap="square" lIns="0" rIns="0" tIns="0" bIns="0" anchor="t">
            <a:spAutoFit/>
          </a:bodyPr>
          <a:lstStyle/>
          <a:p>
            <a:pPr algn="l">
              <a:lnSpc>
                <a:spcPct val="118000"/>
              </a:lnSpc>
            </a:pPr>
            <a:r>
              <a:rPr sz="1200" b="1" i="0">
                <a:solidFill>
                  <a:srgbClr val="156082"/>
                </a:solidFill>
                <a:latin typeface="Calibri"/>
              </a:rPr>
              <a:t>The strongest anti-hallucination measure I know is a well-formed model.</a:t>
            </a:r>
          </a:p>
        </p:txBody>
      </p:sp>
      <p:sp>
        <p:nvSpPr>
          <p:cNvPr id="16" name="Rounded Rectangle 15"/>
          <p:cNvSpPr/>
          <p:nvPr/>
        </p:nvSpPr>
        <p:spPr>
          <a:xfrm>
            <a:off x="8129016" y="1389888"/>
            <a:ext cx="3310128" cy="404164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7" name="Oval 16"/>
          <p:cNvSpPr/>
          <p:nvPr/>
        </p:nvSpPr>
        <p:spPr>
          <a:xfrm>
            <a:off x="8403336" y="1664208"/>
            <a:ext cx="384048" cy="384048"/>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3</a:t>
            </a:r>
          </a:p>
        </p:txBody>
      </p:sp>
      <p:sp>
        <p:nvSpPr>
          <p:cNvPr id="18" name="TextBox 17"/>
          <p:cNvSpPr txBox="1"/>
          <p:nvPr/>
        </p:nvSpPr>
        <p:spPr>
          <a:xfrm>
            <a:off x="8403336" y="2231136"/>
            <a:ext cx="2761488" cy="566928"/>
          </a:xfrm>
          <a:prstGeom prst="rect">
            <a:avLst/>
          </a:prstGeom>
          <a:noFill/>
        </p:spPr>
        <p:txBody>
          <a:bodyPr wrap="square" lIns="0" rIns="0" tIns="0" bIns="0" anchor="t">
            <a:spAutoFit/>
          </a:bodyPr>
          <a:lstStyle/>
          <a:p>
            <a:pPr algn="l">
              <a:lnSpc>
                <a:spcPct val="110000"/>
              </a:lnSpc>
            </a:pPr>
            <a:r>
              <a:rPr sz="1650" b="1" i="0">
                <a:solidFill>
                  <a:srgbClr val="0E2841"/>
                </a:solidFill>
                <a:latin typeface="Calibri"/>
              </a:rPr>
              <a:t>The model is the source of truth</a:t>
            </a:r>
          </a:p>
        </p:txBody>
      </p:sp>
      <p:sp>
        <p:nvSpPr>
          <p:cNvPr id="19" name="TextBox 18"/>
          <p:cNvSpPr txBox="1"/>
          <p:nvPr/>
        </p:nvSpPr>
        <p:spPr>
          <a:xfrm>
            <a:off x="8403336" y="2926080"/>
            <a:ext cx="2761488" cy="1554480"/>
          </a:xfrm>
          <a:prstGeom prst="rect">
            <a:avLst/>
          </a:prstGeom>
          <a:noFill/>
        </p:spPr>
        <p:txBody>
          <a:bodyPr wrap="square" lIns="0" rIns="0" tIns="0" bIns="0" anchor="t">
            <a:spAutoFit/>
          </a:bodyPr>
          <a:lstStyle/>
          <a:p>
            <a:pPr algn="l">
              <a:lnSpc>
                <a:spcPct val="120000"/>
              </a:lnSpc>
            </a:pPr>
            <a:r>
              <a:rPr sz="1300" b="0" i="0">
                <a:solidFill>
                  <a:srgbClr val="0E2841"/>
                </a:solidFill>
                <a:latin typeface="Calibri"/>
              </a:rPr>
              <a:t>When the code and the model disagree, the model wins and the code is regenerated. The moment you let that slip, you are back to reading code to find out what the system does.</a:t>
            </a:r>
          </a:p>
        </p:txBody>
      </p:sp>
      <p:cxnSp>
        <p:nvCxnSpPr>
          <p:cNvPr id="20" name="Connector 19"/>
          <p:cNvCxnSpPr/>
          <p:nvPr/>
        </p:nvCxnSpPr>
        <p:spPr>
          <a:xfrm>
            <a:off x="8403336" y="4535424"/>
            <a:ext cx="2761488" cy="0"/>
          </a:xfrm>
          <a:prstGeom prst="line">
            <a:avLst/>
          </a:prstGeom>
          <a:ln w="9525">
            <a:solidFill>
              <a:srgbClr val="C7D5DE"/>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8403336" y="4681728"/>
            <a:ext cx="2761488" cy="640080"/>
          </a:xfrm>
          <a:prstGeom prst="rect">
            <a:avLst/>
          </a:prstGeom>
          <a:noFill/>
        </p:spPr>
        <p:txBody>
          <a:bodyPr wrap="square" lIns="0" rIns="0" tIns="0" bIns="0" anchor="t">
            <a:spAutoFit/>
          </a:bodyPr>
          <a:lstStyle/>
          <a:p>
            <a:pPr algn="l">
              <a:lnSpc>
                <a:spcPct val="118000"/>
              </a:lnSpc>
            </a:pPr>
            <a:r>
              <a:rPr sz="1200" b="1" i="0">
                <a:solidFill>
                  <a:srgbClr val="156082"/>
                </a:solidFill>
                <a:latin typeface="Calibri"/>
              </a:rPr>
              <a:t>This is a discipline decision, not a tooling one.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THE PATTERN</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In practice: how the assistant reaches the model</a:t>
            </a:r>
          </a:p>
        </p:txBody>
      </p:sp>
      <p:sp>
        <p:nvSpPr>
          <p:cNvPr id="4" name="Rounded Rectangle 3"/>
          <p:cNvSpPr/>
          <p:nvPr/>
        </p:nvSpPr>
        <p:spPr>
          <a:xfrm>
            <a:off x="758952" y="1645920"/>
            <a:ext cx="2395728" cy="148132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TextBox 4"/>
          <p:cNvSpPr txBox="1"/>
          <p:nvPr/>
        </p:nvSpPr>
        <p:spPr>
          <a:xfrm>
            <a:off x="905256" y="1920240"/>
            <a:ext cx="2103120" cy="347472"/>
          </a:xfrm>
          <a:prstGeom prst="rect">
            <a:avLst/>
          </a:prstGeom>
          <a:noFill/>
        </p:spPr>
        <p:txBody>
          <a:bodyPr wrap="square" lIns="0" rIns="0" tIns="0" bIns="0" anchor="t">
            <a:spAutoFit/>
          </a:bodyPr>
          <a:lstStyle/>
          <a:p>
            <a:pPr algn="ctr"/>
            <a:r>
              <a:rPr sz="1600" b="1" i="0">
                <a:solidFill>
                  <a:srgbClr val="0E2841"/>
                </a:solidFill>
                <a:latin typeface="Calibri"/>
              </a:rPr>
              <a:t>AI client</a:t>
            </a:r>
          </a:p>
        </p:txBody>
      </p:sp>
      <p:sp>
        <p:nvSpPr>
          <p:cNvPr id="6" name="TextBox 5"/>
          <p:cNvSpPr txBox="1"/>
          <p:nvPr/>
        </p:nvSpPr>
        <p:spPr>
          <a:xfrm>
            <a:off x="905256" y="2395728"/>
            <a:ext cx="2103120" cy="548640"/>
          </a:xfrm>
          <a:prstGeom prst="rect">
            <a:avLst/>
          </a:prstGeom>
          <a:noFill/>
        </p:spPr>
        <p:txBody>
          <a:bodyPr wrap="square" lIns="0" rIns="0" tIns="0" bIns="0" anchor="t">
            <a:spAutoFit/>
          </a:bodyPr>
          <a:lstStyle/>
          <a:p>
            <a:pPr algn="ctr">
              <a:lnSpc>
                <a:spcPct val="118000"/>
              </a:lnSpc>
            </a:pPr>
            <a:r>
              <a:rPr sz="1150" b="0" i="0">
                <a:solidFill>
                  <a:srgbClr val="5B6E7C"/>
                </a:solidFill>
                <a:latin typeface="Calibri"/>
              </a:rPr>
              <a:t>any assistant you</a:t>
            </a:r>
          </a:p>
          <a:p>
            <a:pPr algn="ctr">
              <a:lnSpc>
                <a:spcPct val="118000"/>
              </a:lnSpc>
            </a:pPr>
            <a:r>
              <a:rPr sz="1150" b="0" i="0">
                <a:solidFill>
                  <a:srgbClr val="5B6E7C"/>
                </a:solidFill>
                <a:latin typeface="Calibri"/>
              </a:rPr>
              <a:t>already use</a:t>
            </a:r>
          </a:p>
        </p:txBody>
      </p:sp>
      <p:sp>
        <p:nvSpPr>
          <p:cNvPr id="7" name="Right Arrow 6"/>
          <p:cNvSpPr/>
          <p:nvPr/>
        </p:nvSpPr>
        <p:spPr>
          <a:xfrm>
            <a:off x="3209544" y="2295144"/>
            <a:ext cx="274320" cy="182880"/>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538728" y="1645920"/>
            <a:ext cx="2395728" cy="1481328"/>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9" name="TextBox 8"/>
          <p:cNvSpPr txBox="1"/>
          <p:nvPr/>
        </p:nvSpPr>
        <p:spPr>
          <a:xfrm>
            <a:off x="3685032" y="1920240"/>
            <a:ext cx="2103120" cy="347472"/>
          </a:xfrm>
          <a:prstGeom prst="rect">
            <a:avLst/>
          </a:prstGeom>
          <a:noFill/>
        </p:spPr>
        <p:txBody>
          <a:bodyPr wrap="square" lIns="0" rIns="0" tIns="0" bIns="0" anchor="t">
            <a:spAutoFit/>
          </a:bodyPr>
          <a:lstStyle/>
          <a:p>
            <a:pPr algn="ctr"/>
            <a:r>
              <a:rPr sz="1600" b="1" i="0">
                <a:solidFill>
                  <a:srgbClr val="0E2841"/>
                </a:solidFill>
                <a:latin typeface="Calibri"/>
              </a:rPr>
              <a:t>Open protocol</a:t>
            </a:r>
          </a:p>
        </p:txBody>
      </p:sp>
      <p:sp>
        <p:nvSpPr>
          <p:cNvPr id="10" name="TextBox 9"/>
          <p:cNvSpPr txBox="1"/>
          <p:nvPr/>
        </p:nvSpPr>
        <p:spPr>
          <a:xfrm>
            <a:off x="3685032" y="2395728"/>
            <a:ext cx="2103120" cy="548640"/>
          </a:xfrm>
          <a:prstGeom prst="rect">
            <a:avLst/>
          </a:prstGeom>
          <a:noFill/>
        </p:spPr>
        <p:txBody>
          <a:bodyPr wrap="square" lIns="0" rIns="0" tIns="0" bIns="0" anchor="t">
            <a:spAutoFit/>
          </a:bodyPr>
          <a:lstStyle/>
          <a:p>
            <a:pPr algn="ctr">
              <a:lnSpc>
                <a:spcPct val="118000"/>
              </a:lnSpc>
            </a:pPr>
            <a:r>
              <a:rPr sz="1150" b="0" i="0">
                <a:solidFill>
                  <a:srgbClr val="5B6E7C"/>
                </a:solidFill>
                <a:latin typeface="Calibri"/>
              </a:rPr>
              <a:t>MCP — a described,</a:t>
            </a:r>
          </a:p>
          <a:p>
            <a:pPr algn="ctr">
              <a:lnSpc>
                <a:spcPct val="118000"/>
              </a:lnSpc>
            </a:pPr>
            <a:r>
              <a:rPr sz="1150" b="0" i="0">
                <a:solidFill>
                  <a:srgbClr val="5B6E7C"/>
                </a:solidFill>
                <a:latin typeface="Calibri"/>
              </a:rPr>
              <a:t>callable interface</a:t>
            </a:r>
          </a:p>
        </p:txBody>
      </p:sp>
      <p:sp>
        <p:nvSpPr>
          <p:cNvPr id="11" name="Right Arrow 10"/>
          <p:cNvSpPr/>
          <p:nvPr/>
        </p:nvSpPr>
        <p:spPr>
          <a:xfrm>
            <a:off x="5989320" y="2295144"/>
            <a:ext cx="274320" cy="182880"/>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6318504" y="1645920"/>
            <a:ext cx="2395728" cy="148132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3" name="TextBox 12"/>
          <p:cNvSpPr txBox="1"/>
          <p:nvPr/>
        </p:nvSpPr>
        <p:spPr>
          <a:xfrm>
            <a:off x="6464808" y="1920240"/>
            <a:ext cx="2103120" cy="347472"/>
          </a:xfrm>
          <a:prstGeom prst="rect">
            <a:avLst/>
          </a:prstGeom>
          <a:noFill/>
        </p:spPr>
        <p:txBody>
          <a:bodyPr wrap="square" lIns="0" rIns="0" tIns="0" bIns="0" anchor="t">
            <a:spAutoFit/>
          </a:bodyPr>
          <a:lstStyle/>
          <a:p>
            <a:pPr algn="ctr"/>
            <a:r>
              <a:rPr sz="1600" b="1" i="0">
                <a:solidFill>
                  <a:srgbClr val="0E2841"/>
                </a:solidFill>
                <a:latin typeface="Calibri"/>
              </a:rPr>
              <a:t>Bridge</a:t>
            </a:r>
          </a:p>
        </p:txBody>
      </p:sp>
      <p:sp>
        <p:nvSpPr>
          <p:cNvPr id="14" name="TextBox 13"/>
          <p:cNvSpPr txBox="1"/>
          <p:nvPr/>
        </p:nvSpPr>
        <p:spPr>
          <a:xfrm>
            <a:off x="6464808" y="2395728"/>
            <a:ext cx="2103120" cy="548640"/>
          </a:xfrm>
          <a:prstGeom prst="rect">
            <a:avLst/>
          </a:prstGeom>
          <a:noFill/>
        </p:spPr>
        <p:txBody>
          <a:bodyPr wrap="square" lIns="0" rIns="0" tIns="0" bIns="0" anchor="t">
            <a:spAutoFit/>
          </a:bodyPr>
          <a:lstStyle/>
          <a:p>
            <a:pPr algn="ctr">
              <a:lnSpc>
                <a:spcPct val="118000"/>
              </a:lnSpc>
            </a:pPr>
            <a:r>
              <a:rPr sz="1150" b="0" i="0">
                <a:solidFill>
                  <a:srgbClr val="5B6E7C"/>
                </a:solidFill>
                <a:latin typeface="Calibri"/>
              </a:rPr>
              <a:t>exposes the model as</a:t>
            </a:r>
          </a:p>
          <a:p>
            <a:pPr algn="ctr">
              <a:lnSpc>
                <a:spcPct val="118000"/>
              </a:lnSpc>
            </a:pPr>
            <a:r>
              <a:rPr sz="1150" b="0" i="0">
                <a:solidFill>
                  <a:srgbClr val="5B6E7C"/>
                </a:solidFill>
                <a:latin typeface="Calibri"/>
              </a:rPr>
              <a:t>operations, with guardrails</a:t>
            </a:r>
          </a:p>
        </p:txBody>
      </p:sp>
      <p:sp>
        <p:nvSpPr>
          <p:cNvPr id="15" name="Right Arrow 14"/>
          <p:cNvSpPr/>
          <p:nvPr/>
        </p:nvSpPr>
        <p:spPr>
          <a:xfrm>
            <a:off x="8769096" y="2295144"/>
            <a:ext cx="274320" cy="182880"/>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098280" y="1645920"/>
            <a:ext cx="2395728" cy="1481328"/>
          </a:xfrm>
          <a:prstGeom prst="roundRect">
            <a:avLst>
              <a:gd name="adj" fmla="val 6000"/>
            </a:avLst>
          </a:prstGeom>
          <a:solidFill>
            <a:srgbClr val="E4EFE6"/>
          </a:solidFill>
          <a:ln w="9525">
            <a:solidFill>
              <a:srgbClr val="B6D3B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7" name="TextBox 16"/>
          <p:cNvSpPr txBox="1"/>
          <p:nvPr/>
        </p:nvSpPr>
        <p:spPr>
          <a:xfrm>
            <a:off x="9244584" y="1920240"/>
            <a:ext cx="2103120" cy="347472"/>
          </a:xfrm>
          <a:prstGeom prst="rect">
            <a:avLst/>
          </a:prstGeom>
          <a:noFill/>
        </p:spPr>
        <p:txBody>
          <a:bodyPr wrap="square" lIns="0" rIns="0" tIns="0" bIns="0" anchor="t">
            <a:spAutoFit/>
          </a:bodyPr>
          <a:lstStyle/>
          <a:p>
            <a:pPr algn="ctr"/>
            <a:r>
              <a:rPr sz="1600" b="1" i="0">
                <a:solidFill>
                  <a:srgbClr val="0E2841"/>
                </a:solidFill>
                <a:latin typeface="Calibri"/>
              </a:rPr>
              <a:t>The model</a:t>
            </a:r>
          </a:p>
        </p:txBody>
      </p:sp>
      <p:sp>
        <p:nvSpPr>
          <p:cNvPr id="18" name="TextBox 17"/>
          <p:cNvSpPr txBox="1"/>
          <p:nvPr/>
        </p:nvSpPr>
        <p:spPr>
          <a:xfrm>
            <a:off x="9244584" y="2395728"/>
            <a:ext cx="2103120" cy="548640"/>
          </a:xfrm>
          <a:prstGeom prst="rect">
            <a:avLst/>
          </a:prstGeom>
          <a:noFill/>
        </p:spPr>
        <p:txBody>
          <a:bodyPr wrap="square" lIns="0" rIns="0" tIns="0" bIns="0" anchor="t">
            <a:spAutoFit/>
          </a:bodyPr>
          <a:lstStyle/>
          <a:p>
            <a:pPr algn="ctr">
              <a:lnSpc>
                <a:spcPct val="118000"/>
              </a:lnSpc>
            </a:pPr>
            <a:r>
              <a:rPr sz="1150" b="0" i="0">
                <a:solidFill>
                  <a:srgbClr val="5B6E7C"/>
                </a:solidFill>
                <a:latin typeface="Calibri"/>
              </a:rPr>
              <a:t>IBM Rhapsody</a:t>
            </a:r>
          </a:p>
          <a:p>
            <a:pPr algn="ctr">
              <a:lnSpc>
                <a:spcPct val="118000"/>
              </a:lnSpc>
            </a:pPr>
            <a:r>
              <a:rPr sz="1150" b="0" i="0">
                <a:solidFill>
                  <a:srgbClr val="5B6E7C"/>
                </a:solidFill>
                <a:latin typeface="Calibri"/>
              </a:rPr>
              <a:t>SysML / UML</a:t>
            </a:r>
          </a:p>
        </p:txBody>
      </p:sp>
      <p:sp>
        <p:nvSpPr>
          <p:cNvPr id="19" name="TextBox 18"/>
          <p:cNvSpPr txBox="1"/>
          <p:nvPr/>
        </p:nvSpPr>
        <p:spPr>
          <a:xfrm>
            <a:off x="758952" y="3346704"/>
            <a:ext cx="10424160" cy="310896"/>
          </a:xfrm>
          <a:prstGeom prst="rect">
            <a:avLst/>
          </a:prstGeom>
          <a:noFill/>
        </p:spPr>
        <p:txBody>
          <a:bodyPr wrap="square" lIns="0" rIns="0" tIns="0" bIns="0" anchor="t">
            <a:spAutoFit/>
          </a:bodyPr>
          <a:lstStyle/>
          <a:p>
            <a:pPr algn="ctr"/>
            <a:r>
              <a:rPr sz="1250" b="1" i="0">
                <a:solidFill>
                  <a:srgbClr val="156082"/>
                </a:solidFill>
                <a:latin typeface="Calibri"/>
              </a:rPr>
              <a:t>read element  ·  create element  ·  create trace link  ·  run automation  ·  query the model</a:t>
            </a:r>
          </a:p>
        </p:txBody>
      </p:sp>
      <p:sp>
        <p:nvSpPr>
          <p:cNvPr id="20" name="TextBox 19"/>
          <p:cNvSpPr txBox="1"/>
          <p:nvPr/>
        </p:nvSpPr>
        <p:spPr>
          <a:xfrm>
            <a:off x="758952" y="3877056"/>
            <a:ext cx="10424160" cy="1737360"/>
          </a:xfrm>
          <a:prstGeom prst="rect">
            <a:avLst/>
          </a:prstGeom>
          <a:noFill/>
        </p:spPr>
        <p:txBody>
          <a:bodyPr wrap="square" lIns="0" rIns="0" tIns="0" bIns="0" anchor="t">
            <a:spAutoFit/>
          </a:bodyPr>
          <a:lstStyle/>
          <a:p>
            <a:pPr algn="l">
              <a:lnSpc>
                <a:spcPct val="105000"/>
              </a:lnSpc>
              <a:spcAft>
                <a:spcPts val="1000"/>
              </a:spcAft>
            </a:pPr>
            <a:r>
              <a:rPr sz="1400" b="1" i="0">
                <a:solidFill>
                  <a:srgbClr val="156082"/>
                </a:solidFill>
                <a:latin typeface="Calibri"/>
              </a:rPr>
              <a:t>—  </a:t>
            </a:r>
            <a:r>
              <a:rPr sz="1400" b="1" i="0">
                <a:solidFill>
                  <a:srgbClr val="0E2841"/>
                </a:solidFill>
                <a:latin typeface="Calibri"/>
              </a:rPr>
              <a:t>Open protocol, not a closed integration. </a:t>
            </a:r>
            <a:r>
              <a:rPr sz="1400" b="0" i="0">
                <a:solidFill>
                  <a:srgbClr val="0E2841"/>
                </a:solidFill>
                <a:latin typeface="Calibri"/>
              </a:rPr>
              <a:t>The model outlives whichever assistant is fashionable this year — swap the client, keep the model, keep the trace.</a:t>
            </a:r>
          </a:p>
          <a:p>
            <a:pPr>
              <a:lnSpc>
                <a:spcPct val="105000"/>
              </a:lnSpc>
              <a:spcAft>
                <a:spcPts val="1000"/>
              </a:spcAft>
            </a:pPr>
            <a:r>
              <a:rPr sz="1400" b="1" i="0">
                <a:solidFill>
                  <a:srgbClr val="156082"/>
                </a:solidFill>
                <a:latin typeface="Calibri"/>
              </a:rPr>
              <a:t>—  </a:t>
            </a:r>
            <a:r>
              <a:rPr sz="1400" b="1" i="0">
                <a:solidFill>
                  <a:srgbClr val="0E2841"/>
                </a:solidFill>
                <a:latin typeface="Calibri"/>
              </a:rPr>
              <a:t>I use Rhapsody and SAM because that is my daily work. </a:t>
            </a:r>
            <a:r>
              <a:rPr sz="1400" b="0" i="0">
                <a:solidFill>
                  <a:srgbClr val="0E2841"/>
                </a:solidFill>
                <a:latin typeface="Calibri"/>
              </a:rPr>
              <a:t>The pattern is the point: a model, a described interface, a client. Build it on whatever stack you already own.</a:t>
            </a:r>
          </a:p>
          <a:p>
            <a:pPr>
              <a:lnSpc>
                <a:spcPct val="105000"/>
              </a:lnSpc>
              <a:spcAft>
                <a:spcPts val="1000"/>
              </a:spcAft>
            </a:pPr>
            <a:r>
              <a:rPr sz="1400" b="1" i="0">
                <a:solidFill>
                  <a:srgbClr val="156082"/>
                </a:solidFill>
                <a:latin typeface="Calibri"/>
              </a:rPr>
              <a:t>—  </a:t>
            </a:r>
            <a:r>
              <a:rPr sz="1400" b="1" i="0">
                <a:solidFill>
                  <a:srgbClr val="0E2841"/>
                </a:solidFill>
                <a:latin typeface="Calibri"/>
              </a:rPr>
              <a:t>Neil Langmead goes much deeper into MCP at 13:30. </a:t>
            </a:r>
            <a:r>
              <a:rPr sz="1400" b="0" i="0">
                <a:solidFill>
                  <a:srgbClr val="0E2841"/>
                </a:solidFill>
                <a:latin typeface="Calibri"/>
              </a:rPr>
              <a:t>If this plumbing interests you, stay in the room.</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HONEST REPORT</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What actually works today</a:t>
            </a:r>
          </a:p>
        </p:txBody>
      </p:sp>
      <p:sp>
        <p:nvSpPr>
          <p:cNvPr id="4" name="Rounded Rectangle 3"/>
          <p:cNvSpPr/>
          <p:nvPr/>
        </p:nvSpPr>
        <p:spPr>
          <a:xfrm>
            <a:off x="758952" y="1389888"/>
            <a:ext cx="5138928" cy="111556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Oval 4"/>
          <p:cNvSpPr/>
          <p:nvPr/>
        </p:nvSpPr>
        <p:spPr>
          <a:xfrm>
            <a:off x="996695" y="1627632"/>
            <a:ext cx="310896" cy="310896"/>
          </a:xfrm>
          <a:prstGeom prst="ellipse">
            <a:avLst/>
          </a:prstGeom>
          <a:solidFill>
            <a:srgbClr val="196B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a:t>
            </a:r>
          </a:p>
        </p:txBody>
      </p:sp>
      <p:sp>
        <p:nvSpPr>
          <p:cNvPr id="6" name="TextBox 5"/>
          <p:cNvSpPr txBox="1"/>
          <p:nvPr/>
        </p:nvSpPr>
        <p:spPr>
          <a:xfrm>
            <a:off x="1453895" y="1591056"/>
            <a:ext cx="4206240" cy="384048"/>
          </a:xfrm>
          <a:prstGeom prst="rect">
            <a:avLst/>
          </a:prstGeom>
          <a:noFill/>
        </p:spPr>
        <p:txBody>
          <a:bodyPr wrap="square" lIns="0" rIns="0" tIns="0" bIns="0" anchor="t">
            <a:spAutoFit/>
          </a:bodyPr>
          <a:lstStyle/>
          <a:p>
            <a:pPr algn="l">
              <a:lnSpc>
                <a:spcPct val="110000"/>
              </a:lnSpc>
            </a:pPr>
            <a:r>
              <a:rPr sz="1450" b="1" i="0">
                <a:solidFill>
                  <a:srgbClr val="0E2841"/>
                </a:solidFill>
                <a:latin typeface="Calibri"/>
              </a:rPr>
              <a:t>Build a first model from a requirements document</a:t>
            </a:r>
          </a:p>
        </p:txBody>
      </p:sp>
      <p:sp>
        <p:nvSpPr>
          <p:cNvPr id="7" name="TextBox 6"/>
          <p:cNvSpPr txBox="1"/>
          <p:nvPr/>
        </p:nvSpPr>
        <p:spPr>
          <a:xfrm>
            <a:off x="1453895" y="2029967"/>
            <a:ext cx="4206240" cy="384048"/>
          </a:xfrm>
          <a:prstGeom prst="rect">
            <a:avLst/>
          </a:prstGeom>
          <a:noFill/>
        </p:spPr>
        <p:txBody>
          <a:bodyPr wrap="square" lIns="0" rIns="0" tIns="0" bIns="0" anchor="t">
            <a:spAutoFit/>
          </a:bodyPr>
          <a:lstStyle/>
          <a:p>
            <a:pPr algn="l">
              <a:lnSpc>
                <a:spcPct val="115000"/>
              </a:lnSpc>
            </a:pPr>
            <a:r>
              <a:rPr sz="1150" b="0" i="0">
                <a:solidFill>
                  <a:srgbClr val="5B6E7C"/>
                </a:solidFill>
                <a:latin typeface="Calibri"/>
              </a:rPr>
              <a:t>Not the final model. A structured starting point, in minutes rather than days.</a:t>
            </a:r>
          </a:p>
        </p:txBody>
      </p:sp>
      <p:sp>
        <p:nvSpPr>
          <p:cNvPr id="8" name="Rounded Rectangle 7"/>
          <p:cNvSpPr/>
          <p:nvPr/>
        </p:nvSpPr>
        <p:spPr>
          <a:xfrm>
            <a:off x="6281928" y="1389888"/>
            <a:ext cx="5138928" cy="111556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9" name="Oval 8"/>
          <p:cNvSpPr/>
          <p:nvPr/>
        </p:nvSpPr>
        <p:spPr>
          <a:xfrm>
            <a:off x="6519672" y="1627632"/>
            <a:ext cx="310896" cy="310896"/>
          </a:xfrm>
          <a:prstGeom prst="ellipse">
            <a:avLst/>
          </a:prstGeom>
          <a:solidFill>
            <a:srgbClr val="196B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a:t>
            </a:r>
          </a:p>
        </p:txBody>
      </p:sp>
      <p:sp>
        <p:nvSpPr>
          <p:cNvPr id="10" name="TextBox 9"/>
          <p:cNvSpPr txBox="1"/>
          <p:nvPr/>
        </p:nvSpPr>
        <p:spPr>
          <a:xfrm>
            <a:off x="6976872" y="1591056"/>
            <a:ext cx="4206240" cy="384048"/>
          </a:xfrm>
          <a:prstGeom prst="rect">
            <a:avLst/>
          </a:prstGeom>
          <a:noFill/>
        </p:spPr>
        <p:txBody>
          <a:bodyPr wrap="square" lIns="0" rIns="0" tIns="0" bIns="0" anchor="t">
            <a:spAutoFit/>
          </a:bodyPr>
          <a:lstStyle/>
          <a:p>
            <a:pPr algn="l">
              <a:lnSpc>
                <a:spcPct val="110000"/>
              </a:lnSpc>
            </a:pPr>
            <a:r>
              <a:rPr sz="1450" b="1" i="0">
                <a:solidFill>
                  <a:srgbClr val="0E2841"/>
                </a:solidFill>
                <a:latin typeface="Calibri"/>
              </a:rPr>
              <a:t>Requirements coverage analysis</a:t>
            </a:r>
          </a:p>
        </p:txBody>
      </p:sp>
      <p:sp>
        <p:nvSpPr>
          <p:cNvPr id="11" name="TextBox 10"/>
          <p:cNvSpPr txBox="1"/>
          <p:nvPr/>
        </p:nvSpPr>
        <p:spPr>
          <a:xfrm>
            <a:off x="6976872" y="2029967"/>
            <a:ext cx="4206240" cy="384048"/>
          </a:xfrm>
          <a:prstGeom prst="rect">
            <a:avLst/>
          </a:prstGeom>
          <a:noFill/>
        </p:spPr>
        <p:txBody>
          <a:bodyPr wrap="square" lIns="0" rIns="0" tIns="0" bIns="0" anchor="t">
            <a:spAutoFit/>
          </a:bodyPr>
          <a:lstStyle/>
          <a:p>
            <a:pPr algn="l">
              <a:lnSpc>
                <a:spcPct val="115000"/>
              </a:lnSpc>
            </a:pPr>
            <a:r>
              <a:rPr sz="1150" b="0" i="0">
                <a:solidFill>
                  <a:srgbClr val="5B6E7C"/>
                </a:solidFill>
                <a:latin typeface="Calibri"/>
              </a:rPr>
              <a:t>Which requirements does the model not satisfy? This alone has found gaps I missed.</a:t>
            </a:r>
          </a:p>
        </p:txBody>
      </p:sp>
      <p:sp>
        <p:nvSpPr>
          <p:cNvPr id="12" name="Rounded Rectangle 11"/>
          <p:cNvSpPr/>
          <p:nvPr/>
        </p:nvSpPr>
        <p:spPr>
          <a:xfrm>
            <a:off x="758952" y="2743200"/>
            <a:ext cx="5138928" cy="111556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3" name="Oval 12"/>
          <p:cNvSpPr/>
          <p:nvPr/>
        </p:nvSpPr>
        <p:spPr>
          <a:xfrm>
            <a:off x="996695" y="2980944"/>
            <a:ext cx="310896" cy="310896"/>
          </a:xfrm>
          <a:prstGeom prst="ellipse">
            <a:avLst/>
          </a:prstGeom>
          <a:solidFill>
            <a:srgbClr val="196B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a:t>
            </a:r>
          </a:p>
        </p:txBody>
      </p:sp>
      <p:sp>
        <p:nvSpPr>
          <p:cNvPr id="14" name="TextBox 13"/>
          <p:cNvSpPr txBox="1"/>
          <p:nvPr/>
        </p:nvSpPr>
        <p:spPr>
          <a:xfrm>
            <a:off x="1453895" y="2944368"/>
            <a:ext cx="4206240" cy="384048"/>
          </a:xfrm>
          <a:prstGeom prst="rect">
            <a:avLst/>
          </a:prstGeom>
          <a:noFill/>
        </p:spPr>
        <p:txBody>
          <a:bodyPr wrap="square" lIns="0" rIns="0" tIns="0" bIns="0" anchor="t">
            <a:spAutoFit/>
          </a:bodyPr>
          <a:lstStyle/>
          <a:p>
            <a:pPr algn="l">
              <a:lnSpc>
                <a:spcPct val="110000"/>
              </a:lnSpc>
            </a:pPr>
            <a:r>
              <a:rPr sz="1450" b="1" i="0">
                <a:solidFill>
                  <a:srgbClr val="0E2841"/>
                </a:solidFill>
                <a:latin typeface="Calibri"/>
              </a:rPr>
              <a:t>Reverse-engineer legacy code into a model</a:t>
            </a:r>
          </a:p>
        </p:txBody>
      </p:sp>
      <p:sp>
        <p:nvSpPr>
          <p:cNvPr id="15" name="TextBox 14"/>
          <p:cNvSpPr txBox="1"/>
          <p:nvPr/>
        </p:nvSpPr>
        <p:spPr>
          <a:xfrm>
            <a:off x="1453895" y="3383280"/>
            <a:ext cx="4206240" cy="384048"/>
          </a:xfrm>
          <a:prstGeom prst="rect">
            <a:avLst/>
          </a:prstGeom>
          <a:noFill/>
        </p:spPr>
        <p:txBody>
          <a:bodyPr wrap="square" lIns="0" rIns="0" tIns="0" bIns="0" anchor="t">
            <a:spAutoFit/>
          </a:bodyPr>
          <a:lstStyle/>
          <a:p>
            <a:pPr algn="l">
              <a:lnSpc>
                <a:spcPct val="115000"/>
              </a:lnSpc>
            </a:pPr>
            <a:r>
              <a:rPr sz="1150" b="0" i="0">
                <a:solidFill>
                  <a:srgbClr val="5B6E7C"/>
                </a:solidFill>
                <a:latin typeface="Calibri"/>
              </a:rPr>
              <a:t>The subsystem everybody avoids becomes something you can read and discuss.</a:t>
            </a:r>
          </a:p>
        </p:txBody>
      </p:sp>
      <p:sp>
        <p:nvSpPr>
          <p:cNvPr id="16" name="Rounded Rectangle 15"/>
          <p:cNvSpPr/>
          <p:nvPr/>
        </p:nvSpPr>
        <p:spPr>
          <a:xfrm>
            <a:off x="6281928" y="2743200"/>
            <a:ext cx="5138928" cy="111556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7" name="Oval 16"/>
          <p:cNvSpPr/>
          <p:nvPr/>
        </p:nvSpPr>
        <p:spPr>
          <a:xfrm>
            <a:off x="6519672" y="2980944"/>
            <a:ext cx="310896" cy="310896"/>
          </a:xfrm>
          <a:prstGeom prst="ellipse">
            <a:avLst/>
          </a:prstGeom>
          <a:solidFill>
            <a:srgbClr val="196B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a:t>
            </a:r>
          </a:p>
        </p:txBody>
      </p:sp>
      <p:sp>
        <p:nvSpPr>
          <p:cNvPr id="18" name="TextBox 17"/>
          <p:cNvSpPr txBox="1"/>
          <p:nvPr/>
        </p:nvSpPr>
        <p:spPr>
          <a:xfrm>
            <a:off x="6976872" y="2944368"/>
            <a:ext cx="4206240" cy="384048"/>
          </a:xfrm>
          <a:prstGeom prst="rect">
            <a:avLst/>
          </a:prstGeom>
          <a:noFill/>
        </p:spPr>
        <p:txBody>
          <a:bodyPr wrap="square" lIns="0" rIns="0" tIns="0" bIns="0" anchor="t">
            <a:spAutoFit/>
          </a:bodyPr>
          <a:lstStyle/>
          <a:p>
            <a:pPr algn="l">
              <a:lnSpc>
                <a:spcPct val="110000"/>
              </a:lnSpc>
            </a:pPr>
            <a:r>
              <a:rPr sz="1450" b="1" i="0">
                <a:solidFill>
                  <a:srgbClr val="0E2841"/>
                </a:solidFill>
                <a:latin typeface="Calibri"/>
              </a:rPr>
              <a:t>Document an existing model</a:t>
            </a:r>
          </a:p>
        </p:txBody>
      </p:sp>
      <p:sp>
        <p:nvSpPr>
          <p:cNvPr id="19" name="TextBox 18"/>
          <p:cNvSpPr txBox="1"/>
          <p:nvPr/>
        </p:nvSpPr>
        <p:spPr>
          <a:xfrm>
            <a:off x="6976872" y="3383280"/>
            <a:ext cx="4206240" cy="384048"/>
          </a:xfrm>
          <a:prstGeom prst="rect">
            <a:avLst/>
          </a:prstGeom>
          <a:noFill/>
        </p:spPr>
        <p:txBody>
          <a:bodyPr wrap="square" lIns="0" rIns="0" tIns="0" bIns="0" anchor="t">
            <a:spAutoFit/>
          </a:bodyPr>
          <a:lstStyle/>
          <a:p>
            <a:pPr algn="l">
              <a:lnSpc>
                <a:spcPct val="115000"/>
              </a:lnSpc>
            </a:pPr>
            <a:r>
              <a:rPr sz="1150" b="0" i="0">
                <a:solidFill>
                  <a:srgbClr val="5B6E7C"/>
                </a:solidFill>
                <a:latin typeface="Calibri"/>
              </a:rPr>
              <a:t>The task everybody postpones, done well enough to be worth correcting.</a:t>
            </a:r>
          </a:p>
        </p:txBody>
      </p:sp>
      <p:sp>
        <p:nvSpPr>
          <p:cNvPr id="20" name="Rounded Rectangle 19"/>
          <p:cNvSpPr/>
          <p:nvPr/>
        </p:nvSpPr>
        <p:spPr>
          <a:xfrm>
            <a:off x="758952" y="4096512"/>
            <a:ext cx="5138928" cy="111556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1" name="Oval 20"/>
          <p:cNvSpPr/>
          <p:nvPr/>
        </p:nvSpPr>
        <p:spPr>
          <a:xfrm>
            <a:off x="996695" y="4334256"/>
            <a:ext cx="310896" cy="310896"/>
          </a:xfrm>
          <a:prstGeom prst="ellipse">
            <a:avLst/>
          </a:prstGeom>
          <a:solidFill>
            <a:srgbClr val="196B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a:t>
            </a:r>
          </a:p>
        </p:txBody>
      </p:sp>
      <p:sp>
        <p:nvSpPr>
          <p:cNvPr id="22" name="TextBox 21"/>
          <p:cNvSpPr txBox="1"/>
          <p:nvPr/>
        </p:nvSpPr>
        <p:spPr>
          <a:xfrm>
            <a:off x="1453895" y="4297680"/>
            <a:ext cx="4206240" cy="384048"/>
          </a:xfrm>
          <a:prstGeom prst="rect">
            <a:avLst/>
          </a:prstGeom>
          <a:noFill/>
        </p:spPr>
        <p:txBody>
          <a:bodyPr wrap="square" lIns="0" rIns="0" tIns="0" bIns="0" anchor="t">
            <a:spAutoFit/>
          </a:bodyPr>
          <a:lstStyle/>
          <a:p>
            <a:pPr algn="l">
              <a:lnSpc>
                <a:spcPct val="110000"/>
              </a:lnSpc>
            </a:pPr>
            <a:r>
              <a:rPr sz="1450" b="1" i="0">
                <a:solidFill>
                  <a:srgbClr val="0E2841"/>
                </a:solidFill>
                <a:latin typeface="Calibri"/>
              </a:rPr>
              <a:t>Impact analysis before a change</a:t>
            </a:r>
          </a:p>
        </p:txBody>
      </p:sp>
      <p:sp>
        <p:nvSpPr>
          <p:cNvPr id="23" name="TextBox 22"/>
          <p:cNvSpPr txBox="1"/>
          <p:nvPr/>
        </p:nvSpPr>
        <p:spPr>
          <a:xfrm>
            <a:off x="1453895" y="4736592"/>
            <a:ext cx="4206240" cy="384048"/>
          </a:xfrm>
          <a:prstGeom prst="rect">
            <a:avLst/>
          </a:prstGeom>
          <a:noFill/>
        </p:spPr>
        <p:txBody>
          <a:bodyPr wrap="square" lIns="0" rIns="0" tIns="0" bIns="0" anchor="t">
            <a:spAutoFit/>
          </a:bodyPr>
          <a:lstStyle/>
          <a:p>
            <a:pPr algn="l">
              <a:lnSpc>
                <a:spcPct val="115000"/>
              </a:lnSpc>
            </a:pPr>
            <a:r>
              <a:rPr sz="1150" b="0" i="0">
                <a:solidFill>
                  <a:srgbClr val="5B6E7C"/>
                </a:solidFill>
                <a:latin typeface="Calibri"/>
              </a:rPr>
              <a:t>What does this touch? Traversing relations is exactly machine work.</a:t>
            </a:r>
          </a:p>
        </p:txBody>
      </p:sp>
      <p:sp>
        <p:nvSpPr>
          <p:cNvPr id="24" name="Rounded Rectangle 23"/>
          <p:cNvSpPr/>
          <p:nvPr/>
        </p:nvSpPr>
        <p:spPr>
          <a:xfrm>
            <a:off x="6281928" y="4096512"/>
            <a:ext cx="5138928" cy="111556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5" name="Oval 24"/>
          <p:cNvSpPr/>
          <p:nvPr/>
        </p:nvSpPr>
        <p:spPr>
          <a:xfrm>
            <a:off x="6519672" y="4334256"/>
            <a:ext cx="310896" cy="310896"/>
          </a:xfrm>
          <a:prstGeom prst="ellipse">
            <a:avLst/>
          </a:prstGeom>
          <a:solidFill>
            <a:srgbClr val="196B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300" b="1" i="0">
                <a:solidFill>
                  <a:srgbClr val="FFFFFF"/>
                </a:solidFill>
                <a:latin typeface="Calibri"/>
              </a:rPr>
              <a:t>✓</a:t>
            </a:r>
          </a:p>
        </p:txBody>
      </p:sp>
      <p:sp>
        <p:nvSpPr>
          <p:cNvPr id="26" name="TextBox 25"/>
          <p:cNvSpPr txBox="1"/>
          <p:nvPr/>
        </p:nvSpPr>
        <p:spPr>
          <a:xfrm>
            <a:off x="6976872" y="4297680"/>
            <a:ext cx="4206240" cy="384048"/>
          </a:xfrm>
          <a:prstGeom prst="rect">
            <a:avLst/>
          </a:prstGeom>
          <a:noFill/>
        </p:spPr>
        <p:txBody>
          <a:bodyPr wrap="square" lIns="0" rIns="0" tIns="0" bIns="0" anchor="t">
            <a:spAutoFit/>
          </a:bodyPr>
          <a:lstStyle/>
          <a:p>
            <a:pPr algn="l">
              <a:lnSpc>
                <a:spcPct val="110000"/>
              </a:lnSpc>
            </a:pPr>
            <a:r>
              <a:rPr sz="1450" b="1" i="0">
                <a:solidFill>
                  <a:srgbClr val="0E2841"/>
                </a:solidFill>
                <a:latin typeface="Calibri"/>
              </a:rPr>
              <a:t>Teach the tool through worked examples</a:t>
            </a:r>
          </a:p>
        </p:txBody>
      </p:sp>
      <p:sp>
        <p:nvSpPr>
          <p:cNvPr id="27" name="TextBox 26"/>
          <p:cNvSpPr txBox="1"/>
          <p:nvPr/>
        </p:nvSpPr>
        <p:spPr>
          <a:xfrm>
            <a:off x="6976872" y="4736592"/>
            <a:ext cx="4206240" cy="384048"/>
          </a:xfrm>
          <a:prstGeom prst="rect">
            <a:avLst/>
          </a:prstGeom>
          <a:noFill/>
        </p:spPr>
        <p:txBody>
          <a:bodyPr wrap="square" lIns="0" rIns="0" tIns="0" bIns="0" anchor="t">
            <a:spAutoFit/>
          </a:bodyPr>
          <a:lstStyle/>
          <a:p>
            <a:pPr algn="l">
              <a:lnSpc>
                <a:spcPct val="115000"/>
              </a:lnSpc>
            </a:pPr>
            <a:r>
              <a:rPr sz="1150" b="0" i="0">
                <a:solidFill>
                  <a:srgbClr val="5B6E7C"/>
                </a:solidFill>
                <a:latin typeface="Calibri"/>
              </a:rPr>
              <a:t>Faster onboarding than a 400-page manual. The learning curve was always the barrier.</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THE OTHER HALF</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What does not work — yet</a:t>
            </a:r>
          </a:p>
        </p:txBody>
      </p:sp>
      <p:sp>
        <p:nvSpPr>
          <p:cNvPr id="4" name="Rounded Rectangle 3"/>
          <p:cNvSpPr/>
          <p:nvPr/>
        </p:nvSpPr>
        <p:spPr>
          <a:xfrm>
            <a:off x="758952" y="1389888"/>
            <a:ext cx="3310128" cy="2514600"/>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Oval 4"/>
          <p:cNvSpPr/>
          <p:nvPr/>
        </p:nvSpPr>
        <p:spPr>
          <a:xfrm>
            <a:off x="1033271" y="1645920"/>
            <a:ext cx="384048" cy="384048"/>
          </a:xfrm>
          <a:prstGeom prst="ellipse">
            <a:avLst/>
          </a:prstGeom>
          <a:solidFill>
            <a:srgbClr val="E9713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a:t>
            </a:r>
          </a:p>
        </p:txBody>
      </p:sp>
      <p:sp>
        <p:nvSpPr>
          <p:cNvPr id="6" name="TextBox 5"/>
          <p:cNvSpPr txBox="1"/>
          <p:nvPr/>
        </p:nvSpPr>
        <p:spPr>
          <a:xfrm>
            <a:off x="1033271" y="2212848"/>
            <a:ext cx="2761488" cy="365760"/>
          </a:xfrm>
          <a:prstGeom prst="rect">
            <a:avLst/>
          </a:prstGeom>
          <a:noFill/>
        </p:spPr>
        <p:txBody>
          <a:bodyPr wrap="square" lIns="0" rIns="0" tIns="0" bIns="0" anchor="t">
            <a:spAutoFit/>
          </a:bodyPr>
          <a:lstStyle/>
          <a:p>
            <a:pPr algn="l"/>
            <a:r>
              <a:rPr sz="1700" b="1" i="0">
                <a:solidFill>
                  <a:srgbClr val="0E2841"/>
                </a:solidFill>
                <a:latin typeface="Calibri"/>
              </a:rPr>
              <a:t>Context</a:t>
            </a:r>
          </a:p>
        </p:txBody>
      </p:sp>
      <p:sp>
        <p:nvSpPr>
          <p:cNvPr id="7" name="TextBox 6"/>
          <p:cNvSpPr txBox="1"/>
          <p:nvPr/>
        </p:nvSpPr>
        <p:spPr>
          <a:xfrm>
            <a:off x="1033271" y="2670048"/>
            <a:ext cx="2761488" cy="1097280"/>
          </a:xfrm>
          <a:prstGeom prst="rect">
            <a:avLst/>
          </a:prstGeom>
          <a:noFill/>
        </p:spPr>
        <p:txBody>
          <a:bodyPr wrap="square" lIns="0" rIns="0" tIns="0" bIns="0" anchor="t">
            <a:spAutoFit/>
          </a:bodyPr>
          <a:lstStyle/>
          <a:p>
            <a:pPr algn="l">
              <a:lnSpc>
                <a:spcPct val="120000"/>
              </a:lnSpc>
            </a:pPr>
            <a:r>
              <a:rPr sz="1350" b="0" i="0">
                <a:solidFill>
                  <a:srgbClr val="0E2841"/>
                </a:solidFill>
                <a:latin typeface="Calibri"/>
              </a:rPr>
              <a:t>It cannot see the whole model. Large models must be sliced, and slicing well is a real skill that nobody teaches.</a:t>
            </a:r>
          </a:p>
        </p:txBody>
      </p:sp>
      <p:sp>
        <p:nvSpPr>
          <p:cNvPr id="8" name="Rounded Rectangle 7"/>
          <p:cNvSpPr/>
          <p:nvPr/>
        </p:nvSpPr>
        <p:spPr>
          <a:xfrm>
            <a:off x="4443984" y="1389888"/>
            <a:ext cx="3310128" cy="2514600"/>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9" name="Oval 8"/>
          <p:cNvSpPr/>
          <p:nvPr/>
        </p:nvSpPr>
        <p:spPr>
          <a:xfrm>
            <a:off x="4718304" y="1645920"/>
            <a:ext cx="384048" cy="384048"/>
          </a:xfrm>
          <a:prstGeom prst="ellipse">
            <a:avLst/>
          </a:prstGeom>
          <a:solidFill>
            <a:srgbClr val="E9713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a:t>
            </a:r>
          </a:p>
        </p:txBody>
      </p:sp>
      <p:sp>
        <p:nvSpPr>
          <p:cNvPr id="10" name="TextBox 9"/>
          <p:cNvSpPr txBox="1"/>
          <p:nvPr/>
        </p:nvSpPr>
        <p:spPr>
          <a:xfrm>
            <a:off x="4718304" y="2212848"/>
            <a:ext cx="2761488" cy="365760"/>
          </a:xfrm>
          <a:prstGeom prst="rect">
            <a:avLst/>
          </a:prstGeom>
          <a:noFill/>
        </p:spPr>
        <p:txBody>
          <a:bodyPr wrap="square" lIns="0" rIns="0" tIns="0" bIns="0" anchor="t">
            <a:spAutoFit/>
          </a:bodyPr>
          <a:lstStyle/>
          <a:p>
            <a:pPr algn="l"/>
            <a:r>
              <a:rPr sz="1700" b="1" i="0">
                <a:solidFill>
                  <a:srgbClr val="0E2841"/>
                </a:solidFill>
                <a:latin typeface="Calibri"/>
              </a:rPr>
              <a:t>Determinism</a:t>
            </a:r>
          </a:p>
        </p:txBody>
      </p:sp>
      <p:sp>
        <p:nvSpPr>
          <p:cNvPr id="11" name="TextBox 10"/>
          <p:cNvSpPr txBox="1"/>
          <p:nvPr/>
        </p:nvSpPr>
        <p:spPr>
          <a:xfrm>
            <a:off x="4718304" y="2670048"/>
            <a:ext cx="2761488" cy="1097280"/>
          </a:xfrm>
          <a:prstGeom prst="rect">
            <a:avLst/>
          </a:prstGeom>
          <a:noFill/>
        </p:spPr>
        <p:txBody>
          <a:bodyPr wrap="square" lIns="0" rIns="0" tIns="0" bIns="0" anchor="t">
            <a:spAutoFit/>
          </a:bodyPr>
          <a:lstStyle/>
          <a:p>
            <a:pPr algn="l">
              <a:lnSpc>
                <a:spcPct val="120000"/>
              </a:lnSpc>
            </a:pPr>
            <a:r>
              <a:rPr sz="1350" b="0" i="0">
                <a:solidFill>
                  <a:srgbClr val="0E2841"/>
                </a:solidFill>
                <a:latin typeface="Calibri"/>
              </a:rPr>
              <a:t>Same prompt, different answer. Fine for a proposal you are going to review. Not acceptable as a build step.</a:t>
            </a:r>
          </a:p>
        </p:txBody>
      </p:sp>
      <p:sp>
        <p:nvSpPr>
          <p:cNvPr id="12" name="Rounded Rectangle 11"/>
          <p:cNvSpPr/>
          <p:nvPr/>
        </p:nvSpPr>
        <p:spPr>
          <a:xfrm>
            <a:off x="8129016" y="1389888"/>
            <a:ext cx="3310128" cy="2514600"/>
          </a:xfrm>
          <a:prstGeom prst="roundRect">
            <a:avLst>
              <a:gd name="adj" fmla="val 6000"/>
            </a:avLst>
          </a:prstGeom>
          <a:solidFill>
            <a:srgbClr val="FDF0E7"/>
          </a:solidFill>
          <a:ln w="9525">
            <a:solidFill>
              <a:srgbClr val="F2C8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3" name="Oval 12"/>
          <p:cNvSpPr/>
          <p:nvPr/>
        </p:nvSpPr>
        <p:spPr>
          <a:xfrm>
            <a:off x="8403336" y="1645920"/>
            <a:ext cx="384048" cy="384048"/>
          </a:xfrm>
          <a:prstGeom prst="ellipse">
            <a:avLst/>
          </a:prstGeom>
          <a:solidFill>
            <a:srgbClr val="E9713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a:t>
            </a:r>
          </a:p>
        </p:txBody>
      </p:sp>
      <p:sp>
        <p:nvSpPr>
          <p:cNvPr id="14" name="TextBox 13"/>
          <p:cNvSpPr txBox="1"/>
          <p:nvPr/>
        </p:nvSpPr>
        <p:spPr>
          <a:xfrm>
            <a:off x="8403336" y="2212848"/>
            <a:ext cx="2761488" cy="365760"/>
          </a:xfrm>
          <a:prstGeom prst="rect">
            <a:avLst/>
          </a:prstGeom>
          <a:noFill/>
        </p:spPr>
        <p:txBody>
          <a:bodyPr wrap="square" lIns="0" rIns="0" tIns="0" bIns="0" anchor="t">
            <a:spAutoFit/>
          </a:bodyPr>
          <a:lstStyle/>
          <a:p>
            <a:pPr algn="l"/>
            <a:r>
              <a:rPr sz="1700" b="1" i="0">
                <a:solidFill>
                  <a:srgbClr val="0E2841"/>
                </a:solidFill>
                <a:latin typeface="Calibri"/>
              </a:rPr>
              <a:t>Confident nonsense</a:t>
            </a:r>
          </a:p>
        </p:txBody>
      </p:sp>
      <p:sp>
        <p:nvSpPr>
          <p:cNvPr id="15" name="TextBox 14"/>
          <p:cNvSpPr txBox="1"/>
          <p:nvPr/>
        </p:nvSpPr>
        <p:spPr>
          <a:xfrm>
            <a:off x="8403336" y="2670048"/>
            <a:ext cx="2761488" cy="1097280"/>
          </a:xfrm>
          <a:prstGeom prst="rect">
            <a:avLst/>
          </a:prstGeom>
          <a:noFill/>
        </p:spPr>
        <p:txBody>
          <a:bodyPr wrap="square" lIns="0" rIns="0" tIns="0" bIns="0" anchor="t">
            <a:spAutoFit/>
          </a:bodyPr>
          <a:lstStyle/>
          <a:p>
            <a:pPr algn="l">
              <a:lnSpc>
                <a:spcPct val="120000"/>
              </a:lnSpc>
            </a:pPr>
            <a:r>
              <a:rPr sz="1350" b="0" i="0">
                <a:solidFill>
                  <a:srgbClr val="0E2841"/>
                </a:solidFill>
                <a:latin typeface="Calibri"/>
              </a:rPr>
              <a:t>It will produce a perfectly well-formed state machine for a system it has completely misunderstood — and it will look right.</a:t>
            </a:r>
          </a:p>
        </p:txBody>
      </p:sp>
      <p:sp>
        <p:nvSpPr>
          <p:cNvPr id="16" name="Rounded Rectangle 15"/>
          <p:cNvSpPr/>
          <p:nvPr/>
        </p:nvSpPr>
        <p:spPr>
          <a:xfrm>
            <a:off x="758952" y="4151376"/>
            <a:ext cx="10671048" cy="1261872"/>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7" name="TextBox 16"/>
          <p:cNvSpPr txBox="1"/>
          <p:nvPr/>
        </p:nvSpPr>
        <p:spPr>
          <a:xfrm>
            <a:off x="1088136" y="4352544"/>
            <a:ext cx="10058400" cy="384048"/>
          </a:xfrm>
          <a:prstGeom prst="rect">
            <a:avLst/>
          </a:prstGeom>
          <a:noFill/>
        </p:spPr>
        <p:txBody>
          <a:bodyPr wrap="square" lIns="0" rIns="0" tIns="0" bIns="0" anchor="t">
            <a:spAutoFit/>
          </a:bodyPr>
          <a:lstStyle/>
          <a:p>
            <a:pPr algn="l"/>
            <a:r>
              <a:rPr sz="1800" b="1" i="0">
                <a:solidFill>
                  <a:srgbClr val="0E2841"/>
                </a:solidFill>
                <a:latin typeface="Calibri"/>
              </a:rPr>
              <a:t>None of these is a reason not to use it.</a:t>
            </a:r>
          </a:p>
        </p:txBody>
      </p:sp>
      <p:sp>
        <p:nvSpPr>
          <p:cNvPr id="18" name="TextBox 17"/>
          <p:cNvSpPr txBox="1"/>
          <p:nvPr/>
        </p:nvSpPr>
        <p:spPr>
          <a:xfrm>
            <a:off x="1088136" y="4791456"/>
            <a:ext cx="10058400" cy="457200"/>
          </a:xfrm>
          <a:prstGeom prst="rect">
            <a:avLst/>
          </a:prstGeom>
          <a:noFill/>
        </p:spPr>
        <p:txBody>
          <a:bodyPr wrap="square" lIns="0" rIns="0" tIns="0" bIns="0" anchor="t">
            <a:spAutoFit/>
          </a:bodyPr>
          <a:lstStyle/>
          <a:p>
            <a:pPr algn="l">
              <a:lnSpc>
                <a:spcPct val="120000"/>
              </a:lnSpc>
            </a:pPr>
            <a:r>
              <a:rPr sz="1450" b="0" i="0">
                <a:solidFill>
                  <a:srgbClr val="5B6E7C"/>
                </a:solidFill>
                <a:latin typeface="Calibri"/>
              </a:rPr>
              <a:t>All three are reasons to keep the model in the middle and the engineer at the end. Which is, conveniently, where they were already.</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WHAT YOU WOULD HAVE SEEN</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The demo lives in the Development paviljoen</a:t>
            </a:r>
          </a:p>
        </p:txBody>
      </p:sp>
      <p:sp>
        <p:nvSpPr>
          <p:cNvPr id="4" name="Rounded Rectangle 3"/>
          <p:cNvSpPr/>
          <p:nvPr/>
        </p:nvSpPr>
        <p:spPr>
          <a:xfrm>
            <a:off x="758952" y="1389888"/>
            <a:ext cx="2432304" cy="212140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5" name="Oval 4"/>
          <p:cNvSpPr/>
          <p:nvPr/>
        </p:nvSpPr>
        <p:spPr>
          <a:xfrm>
            <a:off x="978407" y="1627632"/>
            <a:ext cx="365760" cy="365760"/>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1</a:t>
            </a:r>
          </a:p>
        </p:txBody>
      </p:sp>
      <p:sp>
        <p:nvSpPr>
          <p:cNvPr id="6" name="TextBox 5"/>
          <p:cNvSpPr txBox="1"/>
          <p:nvPr/>
        </p:nvSpPr>
        <p:spPr>
          <a:xfrm>
            <a:off x="978407" y="2157984"/>
            <a:ext cx="1993392" cy="548640"/>
          </a:xfrm>
          <a:prstGeom prst="rect">
            <a:avLst/>
          </a:prstGeom>
          <a:noFill/>
        </p:spPr>
        <p:txBody>
          <a:bodyPr wrap="square" lIns="0" rIns="0" tIns="0" bIns="0" anchor="t">
            <a:spAutoFit/>
          </a:bodyPr>
          <a:lstStyle/>
          <a:p>
            <a:pPr algn="l">
              <a:lnSpc>
                <a:spcPct val="110000"/>
              </a:lnSpc>
            </a:pPr>
            <a:r>
              <a:rPr sz="1500" b="1" i="0">
                <a:solidFill>
                  <a:srgbClr val="0E2841"/>
                </a:solidFill>
                <a:latin typeface="Calibri"/>
              </a:rPr>
              <a:t>A raw requirement</a:t>
            </a:r>
          </a:p>
        </p:txBody>
      </p:sp>
      <p:sp>
        <p:nvSpPr>
          <p:cNvPr id="7" name="TextBox 6"/>
          <p:cNvSpPr txBox="1"/>
          <p:nvPr/>
        </p:nvSpPr>
        <p:spPr>
          <a:xfrm>
            <a:off x="978407" y="2779776"/>
            <a:ext cx="1993392" cy="640080"/>
          </a:xfrm>
          <a:prstGeom prst="rect">
            <a:avLst/>
          </a:prstGeom>
          <a:noFill/>
        </p:spPr>
        <p:txBody>
          <a:bodyPr wrap="square" lIns="0" rIns="0" tIns="0" bIns="0" anchor="t">
            <a:spAutoFit/>
          </a:bodyPr>
          <a:lstStyle/>
          <a:p>
            <a:pPr algn="l">
              <a:lnSpc>
                <a:spcPct val="118000"/>
              </a:lnSpc>
            </a:pPr>
            <a:r>
              <a:rPr sz="1200" b="0" i="0">
                <a:solidFill>
                  <a:srgbClr val="5B6E7C"/>
                </a:solidFill>
                <a:latin typeface="Calibri"/>
              </a:rPr>
              <a:t>One sentence from a workshop. Unmeasurable, like they all are.</a:t>
            </a:r>
          </a:p>
        </p:txBody>
      </p:sp>
      <p:sp>
        <p:nvSpPr>
          <p:cNvPr id="8" name="Right Arrow 7"/>
          <p:cNvSpPr/>
          <p:nvPr/>
        </p:nvSpPr>
        <p:spPr>
          <a:xfrm>
            <a:off x="3227832" y="2350008"/>
            <a:ext cx="237744" cy="164592"/>
          </a:xfrm>
          <a:prstGeom prst="rightArrow">
            <a:avLst/>
          </a:prstGeom>
          <a:solidFill>
            <a:srgbClr val="C7D5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3502152" y="1389888"/>
            <a:ext cx="2432304" cy="212140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0" name="Oval 9"/>
          <p:cNvSpPr/>
          <p:nvPr/>
        </p:nvSpPr>
        <p:spPr>
          <a:xfrm>
            <a:off x="3721608" y="1627632"/>
            <a:ext cx="365760" cy="365760"/>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2</a:t>
            </a:r>
          </a:p>
        </p:txBody>
      </p:sp>
      <p:sp>
        <p:nvSpPr>
          <p:cNvPr id="11" name="TextBox 10"/>
          <p:cNvSpPr txBox="1"/>
          <p:nvPr/>
        </p:nvSpPr>
        <p:spPr>
          <a:xfrm>
            <a:off x="3721608" y="2157984"/>
            <a:ext cx="1993392" cy="548640"/>
          </a:xfrm>
          <a:prstGeom prst="rect">
            <a:avLst/>
          </a:prstGeom>
          <a:noFill/>
        </p:spPr>
        <p:txBody>
          <a:bodyPr wrap="square" lIns="0" rIns="0" tIns="0" bIns="0" anchor="t">
            <a:spAutoFit/>
          </a:bodyPr>
          <a:lstStyle/>
          <a:p>
            <a:pPr algn="l">
              <a:lnSpc>
                <a:spcPct val="110000"/>
              </a:lnSpc>
            </a:pPr>
            <a:r>
              <a:rPr sz="1500" b="1" i="0">
                <a:solidFill>
                  <a:srgbClr val="0E2841"/>
                </a:solidFill>
                <a:latin typeface="Calibri"/>
              </a:rPr>
              <a:t>The AI structures it</a:t>
            </a:r>
          </a:p>
        </p:txBody>
      </p:sp>
      <p:sp>
        <p:nvSpPr>
          <p:cNvPr id="12" name="TextBox 11"/>
          <p:cNvSpPr txBox="1"/>
          <p:nvPr/>
        </p:nvSpPr>
        <p:spPr>
          <a:xfrm>
            <a:off x="3721608" y="2779776"/>
            <a:ext cx="1993392" cy="640080"/>
          </a:xfrm>
          <a:prstGeom prst="rect">
            <a:avLst/>
          </a:prstGeom>
          <a:noFill/>
        </p:spPr>
        <p:txBody>
          <a:bodyPr wrap="square" lIns="0" rIns="0" tIns="0" bIns="0" anchor="t">
            <a:spAutoFit/>
          </a:bodyPr>
          <a:lstStyle/>
          <a:p>
            <a:pPr algn="l">
              <a:lnSpc>
                <a:spcPct val="118000"/>
              </a:lnSpc>
            </a:pPr>
            <a:r>
              <a:rPr sz="1200" b="0" i="0">
                <a:solidFill>
                  <a:srgbClr val="5B6E7C"/>
                </a:solidFill>
                <a:latin typeface="Calibri"/>
              </a:rPr>
              <a:t>And asks about the ambiguity instead of quietly resolving it.</a:t>
            </a:r>
          </a:p>
        </p:txBody>
      </p:sp>
      <p:sp>
        <p:nvSpPr>
          <p:cNvPr id="13" name="Right Arrow 12"/>
          <p:cNvSpPr/>
          <p:nvPr/>
        </p:nvSpPr>
        <p:spPr>
          <a:xfrm>
            <a:off x="5971032" y="2350008"/>
            <a:ext cx="237744" cy="164592"/>
          </a:xfrm>
          <a:prstGeom prst="rightArrow">
            <a:avLst/>
          </a:prstGeom>
          <a:solidFill>
            <a:srgbClr val="C7D5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245352" y="1389888"/>
            <a:ext cx="2432304" cy="212140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5" name="Oval 14"/>
          <p:cNvSpPr/>
          <p:nvPr/>
        </p:nvSpPr>
        <p:spPr>
          <a:xfrm>
            <a:off x="6464808" y="1627632"/>
            <a:ext cx="365760" cy="365760"/>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3</a:t>
            </a:r>
          </a:p>
        </p:txBody>
      </p:sp>
      <p:sp>
        <p:nvSpPr>
          <p:cNvPr id="16" name="TextBox 15"/>
          <p:cNvSpPr txBox="1"/>
          <p:nvPr/>
        </p:nvSpPr>
        <p:spPr>
          <a:xfrm>
            <a:off x="6464808" y="2157984"/>
            <a:ext cx="1993392" cy="548640"/>
          </a:xfrm>
          <a:prstGeom prst="rect">
            <a:avLst/>
          </a:prstGeom>
          <a:noFill/>
        </p:spPr>
        <p:txBody>
          <a:bodyPr wrap="square" lIns="0" rIns="0" tIns="0" bIns="0" anchor="t">
            <a:spAutoFit/>
          </a:bodyPr>
          <a:lstStyle/>
          <a:p>
            <a:pPr algn="l">
              <a:lnSpc>
                <a:spcPct val="110000"/>
              </a:lnSpc>
            </a:pPr>
            <a:r>
              <a:rPr sz="1500" b="1" i="0">
                <a:solidFill>
                  <a:srgbClr val="0E2841"/>
                </a:solidFill>
                <a:latin typeface="Calibri"/>
              </a:rPr>
              <a:t>It lands in the model</a:t>
            </a:r>
          </a:p>
        </p:txBody>
      </p:sp>
      <p:sp>
        <p:nvSpPr>
          <p:cNvPr id="17" name="TextBox 16"/>
          <p:cNvSpPr txBox="1"/>
          <p:nvPr/>
        </p:nvSpPr>
        <p:spPr>
          <a:xfrm>
            <a:off x="6464808" y="2779776"/>
            <a:ext cx="1993392" cy="640080"/>
          </a:xfrm>
          <a:prstGeom prst="rect">
            <a:avLst/>
          </a:prstGeom>
          <a:noFill/>
        </p:spPr>
        <p:txBody>
          <a:bodyPr wrap="square" lIns="0" rIns="0" tIns="0" bIns="0" anchor="t">
            <a:spAutoFit/>
          </a:bodyPr>
          <a:lstStyle/>
          <a:p>
            <a:pPr algn="l">
              <a:lnSpc>
                <a:spcPct val="118000"/>
              </a:lnSpc>
            </a:pPr>
            <a:r>
              <a:rPr sz="1200" b="0" i="0">
                <a:solidFill>
                  <a:srgbClr val="5B6E7C"/>
                </a:solidFill>
                <a:latin typeface="Calibri"/>
              </a:rPr>
              <a:t>A Rhapsody element with a «satisfy» link, not a paragraph of text.</a:t>
            </a:r>
          </a:p>
        </p:txBody>
      </p:sp>
      <p:sp>
        <p:nvSpPr>
          <p:cNvPr id="18" name="Right Arrow 17"/>
          <p:cNvSpPr/>
          <p:nvPr/>
        </p:nvSpPr>
        <p:spPr>
          <a:xfrm>
            <a:off x="8714232" y="2350008"/>
            <a:ext cx="237744" cy="164592"/>
          </a:xfrm>
          <a:prstGeom prst="rightArrow">
            <a:avLst/>
          </a:prstGeom>
          <a:solidFill>
            <a:srgbClr val="C7D5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8988552" y="1389888"/>
            <a:ext cx="2432304" cy="212140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0" name="Oval 19"/>
          <p:cNvSpPr/>
          <p:nvPr/>
        </p:nvSpPr>
        <p:spPr>
          <a:xfrm>
            <a:off x="9208008" y="1627632"/>
            <a:ext cx="365760" cy="365760"/>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400" b="1" i="0">
                <a:solidFill>
                  <a:srgbClr val="FFFFFF"/>
                </a:solidFill>
                <a:latin typeface="Calibri"/>
              </a:rPr>
              <a:t>4</a:t>
            </a:r>
          </a:p>
        </p:txBody>
      </p:sp>
      <p:sp>
        <p:nvSpPr>
          <p:cNvPr id="21" name="TextBox 20"/>
          <p:cNvSpPr txBox="1"/>
          <p:nvPr/>
        </p:nvSpPr>
        <p:spPr>
          <a:xfrm>
            <a:off x="9208008" y="2157984"/>
            <a:ext cx="1993392" cy="548640"/>
          </a:xfrm>
          <a:prstGeom prst="rect">
            <a:avLst/>
          </a:prstGeom>
          <a:noFill/>
        </p:spPr>
        <p:txBody>
          <a:bodyPr wrap="square" lIns="0" rIns="0" tIns="0" bIns="0" anchor="t">
            <a:spAutoFit/>
          </a:bodyPr>
          <a:lstStyle/>
          <a:p>
            <a:pPr algn="l">
              <a:lnSpc>
                <a:spcPct val="110000"/>
              </a:lnSpc>
            </a:pPr>
            <a:r>
              <a:rPr sz="1500" b="1" i="0">
                <a:solidFill>
                  <a:srgbClr val="0E2841"/>
                </a:solidFill>
                <a:latin typeface="Calibri"/>
              </a:rPr>
              <a:t>The trace pays off</a:t>
            </a:r>
          </a:p>
        </p:txBody>
      </p:sp>
      <p:sp>
        <p:nvSpPr>
          <p:cNvPr id="22" name="TextBox 21"/>
          <p:cNvSpPr txBox="1"/>
          <p:nvPr/>
        </p:nvSpPr>
        <p:spPr>
          <a:xfrm>
            <a:off x="9208008" y="2779776"/>
            <a:ext cx="1993392" cy="640080"/>
          </a:xfrm>
          <a:prstGeom prst="rect">
            <a:avLst/>
          </a:prstGeom>
          <a:noFill/>
        </p:spPr>
        <p:txBody>
          <a:bodyPr wrap="square" lIns="0" rIns="0" tIns="0" bIns="0" anchor="t">
            <a:spAutoFit/>
          </a:bodyPr>
          <a:lstStyle/>
          <a:p>
            <a:pPr algn="l">
              <a:lnSpc>
                <a:spcPct val="118000"/>
              </a:lnSpc>
            </a:pPr>
            <a:r>
              <a:rPr sz="1200" b="0" i="0">
                <a:solidFill>
                  <a:srgbClr val="5B6E7C"/>
                </a:solidFill>
                <a:latin typeface="Calibri"/>
              </a:rPr>
              <a:t>Open it from the other end. Change something. Ask what it touches.</a:t>
            </a:r>
          </a:p>
        </p:txBody>
      </p:sp>
      <p:sp>
        <p:nvSpPr>
          <p:cNvPr id="23" name="Rounded Rectangle 22"/>
          <p:cNvSpPr/>
          <p:nvPr/>
        </p:nvSpPr>
        <p:spPr>
          <a:xfrm>
            <a:off x="758952" y="3840480"/>
            <a:ext cx="8275320" cy="1737360"/>
          </a:xfrm>
          <a:prstGeom prst="roundRect">
            <a:avLst>
              <a:gd name="adj" fmla="val 6000"/>
            </a:avLst>
          </a:prstGeom>
          <a:solidFill>
            <a:srgbClr val="0E284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24" name="TextBox 23"/>
          <p:cNvSpPr txBox="1"/>
          <p:nvPr/>
        </p:nvSpPr>
        <p:spPr>
          <a:xfrm>
            <a:off x="1124712" y="4133087"/>
            <a:ext cx="7589520" cy="731520"/>
          </a:xfrm>
          <a:prstGeom prst="rect">
            <a:avLst/>
          </a:prstGeom>
          <a:noFill/>
        </p:spPr>
        <p:txBody>
          <a:bodyPr wrap="square" lIns="0" rIns="0" tIns="0" bIns="0" anchor="t">
            <a:spAutoFit/>
          </a:bodyPr>
          <a:lstStyle/>
          <a:p>
            <a:pPr algn="l">
              <a:lnSpc>
                <a:spcPct val="118000"/>
              </a:lnSpc>
            </a:pPr>
            <a:r>
              <a:rPr sz="2000" b="1" i="0">
                <a:solidFill>
                  <a:srgbClr val="FFFFFF"/>
                </a:solidFill>
                <a:latin typeface="Calibri"/>
              </a:rPr>
              <a:t>Come and watch it run —</a:t>
            </a:r>
          </a:p>
          <a:p>
            <a:pPr algn="l">
              <a:lnSpc>
                <a:spcPct val="118000"/>
              </a:lnSpc>
            </a:pPr>
            <a:r>
              <a:rPr sz="2000" b="1" i="0">
                <a:solidFill>
                  <a:srgbClr val="FFFFFF"/>
                </a:solidFill>
                <a:latin typeface="Calibri"/>
              </a:rPr>
              <a:t>Development paviljoen, straight after this session.</a:t>
            </a:r>
          </a:p>
        </p:txBody>
      </p:sp>
      <p:sp>
        <p:nvSpPr>
          <p:cNvPr id="25" name="TextBox 24"/>
          <p:cNvSpPr txBox="1"/>
          <p:nvPr/>
        </p:nvSpPr>
        <p:spPr>
          <a:xfrm>
            <a:off x="1124712" y="4956048"/>
            <a:ext cx="7589520" cy="457200"/>
          </a:xfrm>
          <a:prstGeom prst="rect">
            <a:avLst/>
          </a:prstGeom>
          <a:noFill/>
        </p:spPr>
        <p:txBody>
          <a:bodyPr wrap="square" lIns="0" rIns="0" tIns="0" bIns="0" anchor="t">
            <a:spAutoFit/>
          </a:bodyPr>
          <a:lstStyle/>
          <a:p>
            <a:pPr algn="l">
              <a:lnSpc>
                <a:spcPct val="118000"/>
              </a:lnSpc>
            </a:pPr>
            <a:r>
              <a:rPr sz="1350" b="0" i="0">
                <a:solidFill>
                  <a:srgbClr val="C7D5DE"/>
                </a:solidFill>
                <a:latin typeface="Calibri"/>
              </a:rPr>
              <a:t>Thirty minutes is not enough to do it live and do it honestly. I would rather show you properly, with time for your questions.</a:t>
            </a:r>
          </a:p>
        </p:txBody>
      </p:sp>
      <p:sp>
        <p:nvSpPr>
          <p:cNvPr id="26" name="Rounded Rectangle 25"/>
          <p:cNvSpPr/>
          <p:nvPr/>
        </p:nvSpPr>
        <p:spPr>
          <a:xfrm>
            <a:off x="9235440" y="3840480"/>
            <a:ext cx="2194560" cy="1737360"/>
          </a:xfrm>
          <a:prstGeom prst="roundRect">
            <a:avLst>
              <a:gd name="adj" fmla="val 6000"/>
            </a:avLst>
          </a:prstGeom>
          <a:solidFill>
            <a:srgbClr val="FFFFFF"/>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pic>
        <p:nvPicPr>
          <p:cNvPr id="27" name="Picture 26" descr="qr_demo.png"/>
          <p:cNvPicPr>
            <a:picLocks noChangeAspect="1"/>
          </p:cNvPicPr>
          <p:nvPr/>
        </p:nvPicPr>
        <p:blipFill>
          <a:blip r:embed="rId2"/>
          <a:stretch>
            <a:fillRect/>
          </a:stretch>
        </p:blipFill>
        <p:spPr>
          <a:xfrm>
            <a:off x="9669780" y="3950208"/>
            <a:ext cx="1234440" cy="1234440"/>
          </a:xfrm>
          <a:prstGeom prst="rect">
            <a:avLst/>
          </a:prstGeom>
        </p:spPr>
      </p:pic>
      <p:sp>
        <p:nvSpPr>
          <p:cNvPr id="28" name="TextBox 27"/>
          <p:cNvSpPr txBox="1"/>
          <p:nvPr/>
        </p:nvSpPr>
        <p:spPr>
          <a:xfrm>
            <a:off x="9235440" y="5266944"/>
            <a:ext cx="2194560" cy="256032"/>
          </a:xfrm>
          <a:prstGeom prst="rect">
            <a:avLst/>
          </a:prstGeom>
          <a:noFill/>
        </p:spPr>
        <p:txBody>
          <a:bodyPr wrap="square" lIns="0" rIns="0" tIns="0" bIns="0" anchor="t">
            <a:spAutoFit/>
          </a:bodyPr>
          <a:lstStyle/>
          <a:p>
            <a:pPr algn="ctr"/>
            <a:r>
              <a:rPr sz="950" b="1" i="0">
                <a:solidFill>
                  <a:srgbClr val="156082"/>
                </a:solidFill>
                <a:latin typeface="Calibri"/>
              </a:rPr>
              <a:t>youtu.be/_50kUVFoPTc</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THE ENGINEER</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What this does to the job</a:t>
            </a:r>
          </a:p>
        </p:txBody>
      </p:sp>
      <p:sp>
        <p:nvSpPr>
          <p:cNvPr id="4" name="TextBox 3"/>
          <p:cNvSpPr txBox="1"/>
          <p:nvPr/>
        </p:nvSpPr>
        <p:spPr>
          <a:xfrm>
            <a:off x="1033271" y="1389888"/>
            <a:ext cx="4389120" cy="274320"/>
          </a:xfrm>
          <a:prstGeom prst="rect">
            <a:avLst/>
          </a:prstGeom>
          <a:noFill/>
        </p:spPr>
        <p:txBody>
          <a:bodyPr wrap="square" lIns="0" rIns="0" tIns="0" bIns="0" anchor="t">
            <a:spAutoFit/>
          </a:bodyPr>
          <a:lstStyle/>
          <a:p>
            <a:pPr algn="l"/>
            <a:r>
              <a:rPr sz="1200" b="1" i="0">
                <a:solidFill>
                  <a:srgbClr val="5B6E7C"/>
                </a:solidFill>
                <a:latin typeface="Calibri"/>
              </a:rPr>
              <a:t>WAS</a:t>
            </a:r>
          </a:p>
        </p:txBody>
      </p:sp>
      <p:sp>
        <p:nvSpPr>
          <p:cNvPr id="5" name="TextBox 4"/>
          <p:cNvSpPr txBox="1"/>
          <p:nvPr/>
        </p:nvSpPr>
        <p:spPr>
          <a:xfrm>
            <a:off x="6519672" y="1389888"/>
            <a:ext cx="4572000" cy="274320"/>
          </a:xfrm>
          <a:prstGeom prst="rect">
            <a:avLst/>
          </a:prstGeom>
          <a:noFill/>
        </p:spPr>
        <p:txBody>
          <a:bodyPr wrap="square" lIns="0" rIns="0" tIns="0" bIns="0" anchor="t">
            <a:spAutoFit/>
          </a:bodyPr>
          <a:lstStyle/>
          <a:p>
            <a:pPr algn="l"/>
            <a:r>
              <a:rPr sz="1200" b="1" i="0">
                <a:solidFill>
                  <a:srgbClr val="156082"/>
                </a:solidFill>
                <a:latin typeface="Calibri"/>
              </a:rPr>
              <a:t>IS BECOMING</a:t>
            </a:r>
          </a:p>
        </p:txBody>
      </p:sp>
      <p:sp>
        <p:nvSpPr>
          <p:cNvPr id="6" name="TextBox 5"/>
          <p:cNvSpPr txBox="1"/>
          <p:nvPr/>
        </p:nvSpPr>
        <p:spPr>
          <a:xfrm>
            <a:off x="1033271" y="1810512"/>
            <a:ext cx="4297680" cy="411480"/>
          </a:xfrm>
          <a:prstGeom prst="rect">
            <a:avLst/>
          </a:prstGeom>
          <a:noFill/>
        </p:spPr>
        <p:txBody>
          <a:bodyPr wrap="square" lIns="0" rIns="0" tIns="0" bIns="0" anchor="t">
            <a:spAutoFit/>
          </a:bodyPr>
          <a:lstStyle/>
          <a:p>
            <a:pPr algn="l"/>
            <a:r>
              <a:rPr sz="1700" b="0" i="0">
                <a:solidFill>
                  <a:srgbClr val="5B6E7C"/>
                </a:solidFill>
                <a:latin typeface="Calibri"/>
              </a:rPr>
              <a:t>Writing the model</a:t>
            </a:r>
          </a:p>
        </p:txBody>
      </p:sp>
      <p:sp>
        <p:nvSpPr>
          <p:cNvPr id="7" name="Right Arrow 6"/>
          <p:cNvSpPr/>
          <p:nvPr/>
        </p:nvSpPr>
        <p:spPr>
          <a:xfrm>
            <a:off x="5605272" y="1901952"/>
            <a:ext cx="566928" cy="182880"/>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19672" y="1810512"/>
            <a:ext cx="4937760" cy="411480"/>
          </a:xfrm>
          <a:prstGeom prst="rect">
            <a:avLst/>
          </a:prstGeom>
          <a:noFill/>
        </p:spPr>
        <p:txBody>
          <a:bodyPr wrap="square" lIns="0" rIns="0" tIns="0" bIns="0" anchor="t">
            <a:spAutoFit/>
          </a:bodyPr>
          <a:lstStyle/>
          <a:p>
            <a:pPr algn="l"/>
            <a:r>
              <a:rPr sz="1700" b="1" i="0">
                <a:solidFill>
                  <a:srgbClr val="0E2841"/>
                </a:solidFill>
                <a:latin typeface="Calibri"/>
              </a:rPr>
              <a:t>Deciding whether the model is right</a:t>
            </a:r>
          </a:p>
        </p:txBody>
      </p:sp>
      <p:sp>
        <p:nvSpPr>
          <p:cNvPr id="9" name="TextBox 8"/>
          <p:cNvSpPr txBox="1"/>
          <p:nvPr/>
        </p:nvSpPr>
        <p:spPr>
          <a:xfrm>
            <a:off x="1033271" y="2542032"/>
            <a:ext cx="4297680" cy="411480"/>
          </a:xfrm>
          <a:prstGeom prst="rect">
            <a:avLst/>
          </a:prstGeom>
          <a:noFill/>
        </p:spPr>
        <p:txBody>
          <a:bodyPr wrap="square" lIns="0" rIns="0" tIns="0" bIns="0" anchor="t">
            <a:spAutoFit/>
          </a:bodyPr>
          <a:lstStyle/>
          <a:p>
            <a:pPr algn="l"/>
            <a:r>
              <a:rPr sz="1700" b="0" i="0">
                <a:solidFill>
                  <a:srgbClr val="5B6E7C"/>
                </a:solidFill>
                <a:latin typeface="Calibri"/>
              </a:rPr>
              <a:t>Typing requirements</a:t>
            </a:r>
          </a:p>
        </p:txBody>
      </p:sp>
      <p:sp>
        <p:nvSpPr>
          <p:cNvPr id="10" name="Right Arrow 9"/>
          <p:cNvSpPr/>
          <p:nvPr/>
        </p:nvSpPr>
        <p:spPr>
          <a:xfrm>
            <a:off x="5605272" y="2633472"/>
            <a:ext cx="566928" cy="182880"/>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519672" y="2542032"/>
            <a:ext cx="4937760" cy="411480"/>
          </a:xfrm>
          <a:prstGeom prst="rect">
            <a:avLst/>
          </a:prstGeom>
          <a:noFill/>
        </p:spPr>
        <p:txBody>
          <a:bodyPr wrap="square" lIns="0" rIns="0" tIns="0" bIns="0" anchor="t">
            <a:spAutoFit/>
          </a:bodyPr>
          <a:lstStyle/>
          <a:p>
            <a:pPr algn="l"/>
            <a:r>
              <a:rPr sz="1700" b="1" i="0">
                <a:solidFill>
                  <a:srgbClr val="0E2841"/>
                </a:solidFill>
                <a:latin typeface="Calibri"/>
              </a:rPr>
              <a:t>Owning the intent behind them</a:t>
            </a:r>
          </a:p>
        </p:txBody>
      </p:sp>
      <p:sp>
        <p:nvSpPr>
          <p:cNvPr id="12" name="TextBox 11"/>
          <p:cNvSpPr txBox="1"/>
          <p:nvPr/>
        </p:nvSpPr>
        <p:spPr>
          <a:xfrm>
            <a:off x="1033271" y="3273552"/>
            <a:ext cx="4297680" cy="411480"/>
          </a:xfrm>
          <a:prstGeom prst="rect">
            <a:avLst/>
          </a:prstGeom>
          <a:noFill/>
        </p:spPr>
        <p:txBody>
          <a:bodyPr wrap="square" lIns="0" rIns="0" tIns="0" bIns="0" anchor="t">
            <a:spAutoFit/>
          </a:bodyPr>
          <a:lstStyle/>
          <a:p>
            <a:pPr algn="l"/>
            <a:r>
              <a:rPr sz="1700" b="0" i="0">
                <a:solidFill>
                  <a:srgbClr val="5B6E7C"/>
                </a:solidFill>
                <a:latin typeface="Calibri"/>
              </a:rPr>
              <a:t>Reading code</a:t>
            </a:r>
          </a:p>
        </p:txBody>
      </p:sp>
      <p:sp>
        <p:nvSpPr>
          <p:cNvPr id="13" name="Right Arrow 12"/>
          <p:cNvSpPr/>
          <p:nvPr/>
        </p:nvSpPr>
        <p:spPr>
          <a:xfrm>
            <a:off x="5605272" y="3364992"/>
            <a:ext cx="566928" cy="182880"/>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19672" y="3273552"/>
            <a:ext cx="4937760" cy="411480"/>
          </a:xfrm>
          <a:prstGeom prst="rect">
            <a:avLst/>
          </a:prstGeom>
          <a:noFill/>
        </p:spPr>
        <p:txBody>
          <a:bodyPr wrap="square" lIns="0" rIns="0" tIns="0" bIns="0" anchor="t">
            <a:spAutoFit/>
          </a:bodyPr>
          <a:lstStyle/>
          <a:p>
            <a:pPr algn="l"/>
            <a:r>
              <a:rPr sz="1700" b="1" i="0">
                <a:solidFill>
                  <a:srgbClr val="0E2841"/>
                </a:solidFill>
                <a:latin typeface="Calibri"/>
              </a:rPr>
              <a:t>Reading structure</a:t>
            </a:r>
          </a:p>
        </p:txBody>
      </p:sp>
      <p:sp>
        <p:nvSpPr>
          <p:cNvPr id="15" name="TextBox 14"/>
          <p:cNvSpPr txBox="1"/>
          <p:nvPr/>
        </p:nvSpPr>
        <p:spPr>
          <a:xfrm>
            <a:off x="1033271" y="4005072"/>
            <a:ext cx="4297680" cy="411480"/>
          </a:xfrm>
          <a:prstGeom prst="rect">
            <a:avLst/>
          </a:prstGeom>
          <a:noFill/>
        </p:spPr>
        <p:txBody>
          <a:bodyPr wrap="square" lIns="0" rIns="0" tIns="0" bIns="0" anchor="t">
            <a:spAutoFit/>
          </a:bodyPr>
          <a:lstStyle/>
          <a:p>
            <a:pPr algn="l"/>
            <a:r>
              <a:rPr sz="1700" b="0" i="0">
                <a:solidFill>
                  <a:srgbClr val="5B6E7C"/>
                </a:solidFill>
                <a:latin typeface="Calibri"/>
              </a:rPr>
              <a:t>Knowing the tool</a:t>
            </a:r>
          </a:p>
        </p:txBody>
      </p:sp>
      <p:sp>
        <p:nvSpPr>
          <p:cNvPr id="16" name="Right Arrow 15"/>
          <p:cNvSpPr/>
          <p:nvPr/>
        </p:nvSpPr>
        <p:spPr>
          <a:xfrm>
            <a:off x="5605272" y="4096512"/>
            <a:ext cx="566928" cy="182880"/>
          </a:xfrm>
          <a:prstGeom prst="rightArrow">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19672" y="4005072"/>
            <a:ext cx="4937760" cy="411480"/>
          </a:xfrm>
          <a:prstGeom prst="rect">
            <a:avLst/>
          </a:prstGeom>
          <a:noFill/>
        </p:spPr>
        <p:txBody>
          <a:bodyPr wrap="square" lIns="0" rIns="0" tIns="0" bIns="0" anchor="t">
            <a:spAutoFit/>
          </a:bodyPr>
          <a:lstStyle/>
          <a:p>
            <a:pPr algn="l"/>
            <a:r>
              <a:rPr sz="1700" b="1" i="0">
                <a:solidFill>
                  <a:srgbClr val="0E2841"/>
                </a:solidFill>
                <a:latin typeface="Calibri"/>
              </a:rPr>
              <a:t>Knowing the domain</a:t>
            </a:r>
          </a:p>
        </p:txBody>
      </p:sp>
      <p:sp>
        <p:nvSpPr>
          <p:cNvPr id="18" name="Rounded Rectangle 17"/>
          <p:cNvSpPr/>
          <p:nvPr/>
        </p:nvSpPr>
        <p:spPr>
          <a:xfrm>
            <a:off x="758952" y="4700016"/>
            <a:ext cx="10671048" cy="914400"/>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9" name="TextBox 18"/>
          <p:cNvSpPr txBox="1"/>
          <p:nvPr/>
        </p:nvSpPr>
        <p:spPr>
          <a:xfrm>
            <a:off x="1088136" y="4882896"/>
            <a:ext cx="10058400" cy="548640"/>
          </a:xfrm>
          <a:prstGeom prst="rect">
            <a:avLst/>
          </a:prstGeom>
          <a:noFill/>
        </p:spPr>
        <p:txBody>
          <a:bodyPr wrap="square" lIns="0" rIns="0" tIns="0" bIns="0" anchor="t">
            <a:spAutoFit/>
          </a:bodyPr>
          <a:lstStyle/>
          <a:p>
            <a:pPr algn="l">
              <a:lnSpc>
                <a:spcPct val="120000"/>
              </a:lnSpc>
            </a:pPr>
            <a:r>
              <a:rPr sz="1600" b="1" i="0">
                <a:solidFill>
                  <a:srgbClr val="0E2841"/>
                </a:solidFill>
                <a:latin typeface="Calibri"/>
              </a:rPr>
              <a:t>The part of this job that was typing is going. The part that was judgement is growing. I have not met an engineer who got into this for the typing.</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347472"/>
            <a:ext cx="8229600" cy="256032"/>
          </a:xfrm>
          <a:prstGeom prst="rect">
            <a:avLst/>
          </a:prstGeom>
          <a:noFill/>
        </p:spPr>
        <p:txBody>
          <a:bodyPr wrap="square" lIns="0" rIns="0" tIns="0" bIns="0" anchor="t">
            <a:spAutoFit/>
          </a:bodyPr>
          <a:lstStyle/>
          <a:p>
            <a:pPr algn="l"/>
            <a:r>
              <a:rPr sz="1100" b="1" i="0">
                <a:solidFill>
                  <a:srgbClr val="156082"/>
                </a:solidFill>
                <a:latin typeface="Calibri"/>
              </a:rPr>
              <a:t>CLOSE</a:t>
            </a:r>
          </a:p>
        </p:txBody>
      </p:sp>
      <p:sp>
        <p:nvSpPr>
          <p:cNvPr id="3" name="TextBox 2"/>
          <p:cNvSpPr txBox="1"/>
          <p:nvPr/>
        </p:nvSpPr>
        <p:spPr>
          <a:xfrm>
            <a:off x="758952" y="694944"/>
            <a:ext cx="10424160" cy="749808"/>
          </a:xfrm>
          <a:prstGeom prst="rect">
            <a:avLst/>
          </a:prstGeom>
          <a:noFill/>
        </p:spPr>
        <p:txBody>
          <a:bodyPr wrap="square" lIns="0" rIns="0" tIns="0" bIns="0" anchor="t">
            <a:spAutoFit/>
          </a:bodyPr>
          <a:lstStyle/>
          <a:p>
            <a:pPr algn="l">
              <a:lnSpc>
                <a:spcPct val="95000"/>
              </a:lnSpc>
            </a:pPr>
            <a:r>
              <a:rPr sz="3200" b="1" i="0">
                <a:solidFill>
                  <a:srgbClr val="0E2841"/>
                </a:solidFill>
                <a:latin typeface="Calibri"/>
              </a:rPr>
              <a:t>Three things to take away</a:t>
            </a:r>
          </a:p>
        </p:txBody>
      </p:sp>
      <p:sp>
        <p:nvSpPr>
          <p:cNvPr id="4" name="Oval 3"/>
          <p:cNvSpPr/>
          <p:nvPr/>
        </p:nvSpPr>
        <p:spPr>
          <a:xfrm>
            <a:off x="758952" y="1444752"/>
            <a:ext cx="438912" cy="438912"/>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i="0">
                <a:solidFill>
                  <a:srgbClr val="FFFFFF"/>
                </a:solidFill>
                <a:latin typeface="Calibri"/>
              </a:rPr>
              <a:t>1</a:t>
            </a:r>
          </a:p>
        </p:txBody>
      </p:sp>
      <p:sp>
        <p:nvSpPr>
          <p:cNvPr id="5" name="TextBox 4"/>
          <p:cNvSpPr txBox="1"/>
          <p:nvPr/>
        </p:nvSpPr>
        <p:spPr>
          <a:xfrm>
            <a:off x="1435607" y="1389888"/>
            <a:ext cx="9875520" cy="384048"/>
          </a:xfrm>
          <a:prstGeom prst="rect">
            <a:avLst/>
          </a:prstGeom>
          <a:noFill/>
        </p:spPr>
        <p:txBody>
          <a:bodyPr wrap="square" lIns="0" rIns="0" tIns="0" bIns="0" anchor="t">
            <a:spAutoFit/>
          </a:bodyPr>
          <a:lstStyle/>
          <a:p>
            <a:pPr algn="l"/>
            <a:r>
              <a:rPr sz="1900" b="1" i="0">
                <a:solidFill>
                  <a:srgbClr val="0E2841"/>
                </a:solidFill>
                <a:latin typeface="Calibri"/>
              </a:rPr>
              <a:t>The fear is old. The differences are real.</a:t>
            </a:r>
          </a:p>
        </p:txBody>
      </p:sp>
      <p:sp>
        <p:nvSpPr>
          <p:cNvPr id="6" name="TextBox 5"/>
          <p:cNvSpPr txBox="1"/>
          <p:nvPr/>
        </p:nvSpPr>
        <p:spPr>
          <a:xfrm>
            <a:off x="1435607" y="1847088"/>
            <a:ext cx="9692640" cy="475488"/>
          </a:xfrm>
          <a:prstGeom prst="rect">
            <a:avLst/>
          </a:prstGeom>
          <a:noFill/>
        </p:spPr>
        <p:txBody>
          <a:bodyPr wrap="square" lIns="0" rIns="0" tIns="0" bIns="0" anchor="t">
            <a:spAutoFit/>
          </a:bodyPr>
          <a:lstStyle/>
          <a:p>
            <a:pPr algn="l">
              <a:lnSpc>
                <a:spcPct val="120000"/>
              </a:lnSpc>
            </a:pPr>
            <a:r>
              <a:rPr sz="1400" b="0" i="0">
                <a:solidFill>
                  <a:srgbClr val="5B6E7C"/>
                </a:solidFill>
                <a:latin typeface="Calibri"/>
              </a:rPr>
              <a:t>Probabilistic, no oracle, produces our artefacts. Argue about those three — not about whether it is coming.</a:t>
            </a:r>
          </a:p>
        </p:txBody>
      </p:sp>
      <p:sp>
        <p:nvSpPr>
          <p:cNvPr id="7" name="Oval 6"/>
          <p:cNvSpPr/>
          <p:nvPr/>
        </p:nvSpPr>
        <p:spPr>
          <a:xfrm>
            <a:off x="758952" y="2542032"/>
            <a:ext cx="438912" cy="438912"/>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i="0">
                <a:solidFill>
                  <a:srgbClr val="FFFFFF"/>
                </a:solidFill>
                <a:latin typeface="Calibri"/>
              </a:rPr>
              <a:t>2</a:t>
            </a:r>
          </a:p>
        </p:txBody>
      </p:sp>
      <p:sp>
        <p:nvSpPr>
          <p:cNvPr id="8" name="TextBox 7"/>
          <p:cNvSpPr txBox="1"/>
          <p:nvPr/>
        </p:nvSpPr>
        <p:spPr>
          <a:xfrm>
            <a:off x="1435607" y="2487168"/>
            <a:ext cx="9875520" cy="384048"/>
          </a:xfrm>
          <a:prstGeom prst="rect">
            <a:avLst/>
          </a:prstGeom>
          <a:noFill/>
        </p:spPr>
        <p:txBody>
          <a:bodyPr wrap="square" lIns="0" rIns="0" tIns="0" bIns="0" anchor="t">
            <a:spAutoFit/>
          </a:bodyPr>
          <a:lstStyle/>
          <a:p>
            <a:pPr algn="l"/>
            <a:r>
              <a:rPr sz="1900" b="1" i="0">
                <a:solidFill>
                  <a:srgbClr val="0E2841"/>
                </a:solidFill>
                <a:latin typeface="Calibri"/>
              </a:rPr>
              <a:t>Text alone does not survive an audit.</a:t>
            </a:r>
          </a:p>
        </p:txBody>
      </p:sp>
      <p:sp>
        <p:nvSpPr>
          <p:cNvPr id="9" name="TextBox 8"/>
          <p:cNvSpPr txBox="1"/>
          <p:nvPr/>
        </p:nvSpPr>
        <p:spPr>
          <a:xfrm>
            <a:off x="1435607" y="2944368"/>
            <a:ext cx="9692640" cy="475488"/>
          </a:xfrm>
          <a:prstGeom prst="rect">
            <a:avLst/>
          </a:prstGeom>
          <a:noFill/>
        </p:spPr>
        <p:txBody>
          <a:bodyPr wrap="square" lIns="0" rIns="0" tIns="0" bIns="0" anchor="t">
            <a:spAutoFit/>
          </a:bodyPr>
          <a:lstStyle/>
          <a:p>
            <a:pPr algn="l">
              <a:lnSpc>
                <a:spcPct val="120000"/>
              </a:lnSpc>
            </a:pPr>
            <a:r>
              <a:rPr sz="1400" b="0" i="0">
                <a:solidFill>
                  <a:srgbClr val="5B6E7C"/>
                </a:solidFill>
                <a:latin typeface="Calibri"/>
              </a:rPr>
              <a:t>The model is the smallest thing a human can read that still says what the system must do.</a:t>
            </a:r>
          </a:p>
        </p:txBody>
      </p:sp>
      <p:sp>
        <p:nvSpPr>
          <p:cNvPr id="10" name="Oval 9"/>
          <p:cNvSpPr/>
          <p:nvPr/>
        </p:nvSpPr>
        <p:spPr>
          <a:xfrm>
            <a:off x="758952" y="3639312"/>
            <a:ext cx="438912" cy="438912"/>
          </a:xfrm>
          <a:prstGeom prst="ellipse">
            <a:avLst/>
          </a:prstGeom>
          <a:solidFill>
            <a:srgbClr val="15608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i="0">
                <a:solidFill>
                  <a:srgbClr val="FFFFFF"/>
                </a:solidFill>
                <a:latin typeface="Calibri"/>
              </a:rPr>
              <a:t>3</a:t>
            </a:r>
          </a:p>
        </p:txBody>
      </p:sp>
      <p:sp>
        <p:nvSpPr>
          <p:cNvPr id="11" name="TextBox 10"/>
          <p:cNvSpPr txBox="1"/>
          <p:nvPr/>
        </p:nvSpPr>
        <p:spPr>
          <a:xfrm>
            <a:off x="1435607" y="3584448"/>
            <a:ext cx="9875520" cy="384048"/>
          </a:xfrm>
          <a:prstGeom prst="rect">
            <a:avLst/>
          </a:prstGeom>
          <a:noFill/>
        </p:spPr>
        <p:txBody>
          <a:bodyPr wrap="square" lIns="0" rIns="0" tIns="0" bIns="0" anchor="t">
            <a:spAutoFit/>
          </a:bodyPr>
          <a:lstStyle/>
          <a:p>
            <a:pPr algn="l"/>
            <a:r>
              <a:rPr sz="1900" b="1" i="0">
                <a:solidFill>
                  <a:srgbClr val="0E2841"/>
                </a:solidFill>
                <a:latin typeface="Calibri"/>
              </a:rPr>
              <a:t>Open protocols beat closed integrations.</a:t>
            </a:r>
          </a:p>
        </p:txBody>
      </p:sp>
      <p:sp>
        <p:nvSpPr>
          <p:cNvPr id="12" name="TextBox 11"/>
          <p:cNvSpPr txBox="1"/>
          <p:nvPr/>
        </p:nvSpPr>
        <p:spPr>
          <a:xfrm>
            <a:off x="1435607" y="4041648"/>
            <a:ext cx="9692640" cy="475488"/>
          </a:xfrm>
          <a:prstGeom prst="rect">
            <a:avLst/>
          </a:prstGeom>
          <a:noFill/>
        </p:spPr>
        <p:txBody>
          <a:bodyPr wrap="square" lIns="0" rIns="0" tIns="0" bIns="0" anchor="t">
            <a:spAutoFit/>
          </a:bodyPr>
          <a:lstStyle/>
          <a:p>
            <a:pPr algn="l">
              <a:lnSpc>
                <a:spcPct val="120000"/>
              </a:lnSpc>
            </a:pPr>
            <a:r>
              <a:rPr sz="1400" b="0" i="0">
                <a:solidFill>
                  <a:srgbClr val="5B6E7C"/>
                </a:solidFill>
                <a:latin typeface="Calibri"/>
              </a:rPr>
              <a:t>Your model has to outlive whichever assistant is fashionable this year. Keep the model; swap the client.</a:t>
            </a:r>
          </a:p>
        </p:txBody>
      </p:sp>
      <p:sp>
        <p:nvSpPr>
          <p:cNvPr id="13" name="Rounded Rectangle 12"/>
          <p:cNvSpPr/>
          <p:nvPr/>
        </p:nvSpPr>
        <p:spPr>
          <a:xfrm>
            <a:off x="758952" y="4663440"/>
            <a:ext cx="10671048" cy="111556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14" name="TextBox 13"/>
          <p:cNvSpPr txBox="1"/>
          <p:nvPr/>
        </p:nvSpPr>
        <p:spPr>
          <a:xfrm>
            <a:off x="1088136" y="4828031"/>
            <a:ext cx="4572000" cy="274320"/>
          </a:xfrm>
          <a:prstGeom prst="rect">
            <a:avLst/>
          </a:prstGeom>
          <a:noFill/>
        </p:spPr>
        <p:txBody>
          <a:bodyPr wrap="square" lIns="0" rIns="0" tIns="0" bIns="0" anchor="t">
            <a:spAutoFit/>
          </a:bodyPr>
          <a:lstStyle/>
          <a:p>
            <a:pPr algn="l"/>
            <a:r>
              <a:rPr sz="1100" b="1" i="0">
                <a:solidFill>
                  <a:srgbClr val="156082"/>
                </a:solidFill>
                <a:latin typeface="Calibri"/>
              </a:rPr>
              <a:t>STAYING IN THIS ROOM?</a:t>
            </a:r>
          </a:p>
        </p:txBody>
      </p:sp>
      <p:sp>
        <p:nvSpPr>
          <p:cNvPr id="15" name="TextBox 14"/>
          <p:cNvSpPr txBox="1"/>
          <p:nvPr/>
        </p:nvSpPr>
        <p:spPr>
          <a:xfrm>
            <a:off x="1088136" y="5120640"/>
            <a:ext cx="10058400" cy="640080"/>
          </a:xfrm>
          <a:prstGeom prst="rect">
            <a:avLst/>
          </a:prstGeom>
          <a:noFill/>
        </p:spPr>
        <p:txBody>
          <a:bodyPr wrap="square" lIns="0" rIns="0" tIns="0" bIns="0" anchor="t">
            <a:spAutoFit/>
          </a:bodyPr>
          <a:lstStyle/>
          <a:p>
            <a:pPr algn="l">
              <a:lnSpc>
                <a:spcPct val="120000"/>
              </a:lnSpc>
            </a:pPr>
            <a:r>
              <a:rPr sz="1400" b="1" i="0">
                <a:solidFill>
                  <a:srgbClr val="0E2841"/>
                </a:solidFill>
                <a:latin typeface="Calibri"/>
              </a:rPr>
              <a:t>13:30  Neil Langmead</a:t>
            </a:r>
            <a:r>
              <a:rPr sz="1400" b="0" i="0">
                <a:solidFill>
                  <a:srgbClr val="5B6E7C"/>
                </a:solidFill>
                <a:latin typeface="Calibri"/>
              </a:rPr>
              <a:t> — MCP, DSM analysis and architectural coupling.     </a:t>
            </a:r>
            <a:r>
              <a:rPr sz="1400" b="1" i="0">
                <a:solidFill>
                  <a:srgbClr val="0E2841"/>
                </a:solidFill>
                <a:latin typeface="Calibri"/>
              </a:rPr>
              <a:t>14:00  Marc Thomas</a:t>
            </a:r>
            <a:r>
              <a:rPr sz="1400" b="0" i="0">
                <a:solidFill>
                  <a:srgbClr val="5B6E7C"/>
                </a:solidFill>
                <a:latin typeface="Calibri"/>
              </a:rPr>
              <a:t> — verifying what the agent produced.</a:t>
            </a:r>
          </a:p>
          <a:p>
            <a:pPr>
              <a:spcBef>
                <a:spcPts val="200"/>
              </a:spcBef>
            </a:pPr>
            <a:r>
              <a:rPr sz="1350" b="0" i="0">
                <a:solidFill>
                  <a:srgbClr val="5B6E7C"/>
                </a:solidFill>
                <a:latin typeface="Calibri"/>
              </a:rPr>
              <a:t>And the live demo: </a:t>
            </a:r>
            <a:r>
              <a:rPr sz="1350" b="1" i="0">
                <a:solidFill>
                  <a:srgbClr val="0E2841"/>
                </a:solidFill>
                <a:latin typeface="Calibri"/>
              </a:rPr>
              <a:t>Development paviljoen, straight after this session.</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58952" y="1691640"/>
            <a:ext cx="9144000" cy="822960"/>
          </a:xfrm>
          <a:prstGeom prst="rect">
            <a:avLst/>
          </a:prstGeom>
          <a:noFill/>
        </p:spPr>
        <p:txBody>
          <a:bodyPr wrap="square" lIns="0" rIns="0" tIns="0" bIns="0" anchor="t">
            <a:spAutoFit/>
          </a:bodyPr>
          <a:lstStyle/>
          <a:p>
            <a:pPr algn="l"/>
            <a:r>
              <a:rPr sz="4400" b="1" i="0">
                <a:solidFill>
                  <a:srgbClr val="0E2841"/>
                </a:solidFill>
                <a:latin typeface="Calibri"/>
              </a:rPr>
              <a:t>Thank you</a:t>
            </a:r>
          </a:p>
        </p:txBody>
      </p:sp>
      <p:cxnSp>
        <p:nvCxnSpPr>
          <p:cNvPr id="3" name="Connector 2"/>
          <p:cNvCxnSpPr/>
          <p:nvPr/>
        </p:nvCxnSpPr>
        <p:spPr>
          <a:xfrm>
            <a:off x="758952" y="2670048"/>
            <a:ext cx="2926080" cy="0"/>
          </a:xfrm>
          <a:prstGeom prst="line">
            <a:avLst/>
          </a:prstGeom>
          <a:ln w="15875">
            <a:solidFill>
              <a:srgbClr val="C7D5DE"/>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758952" y="2944368"/>
            <a:ext cx="5852160" cy="2377440"/>
          </a:xfrm>
          <a:prstGeom prst="rect">
            <a:avLst/>
          </a:prstGeom>
          <a:noFill/>
        </p:spPr>
        <p:txBody>
          <a:bodyPr wrap="square" lIns="0" rIns="0" tIns="0" bIns="0" anchor="t">
            <a:spAutoFit/>
          </a:bodyPr>
          <a:lstStyle/>
          <a:p>
            <a:pPr algn="l">
              <a:spcAft>
                <a:spcPts val="600"/>
              </a:spcAft>
            </a:pPr>
            <a:r>
              <a:rPr sz="2200" b="1" i="0">
                <a:solidFill>
                  <a:srgbClr val="0E2841"/>
                </a:solidFill>
                <a:latin typeface="Calibri"/>
              </a:rPr>
              <a:t>Walter van der Heiden</a:t>
            </a:r>
          </a:p>
          <a:p>
            <a:pPr>
              <a:spcAft>
                <a:spcPts val="1400"/>
              </a:spcAft>
            </a:pPr>
            <a:r>
              <a:rPr sz="1400" b="0" i="0">
                <a:solidFill>
                  <a:srgbClr val="5B6E7C"/>
                </a:solidFill>
                <a:latin typeface="Calibri"/>
              </a:rPr>
              <a:t>VDH Informatica BV  ·  IBM Champion 2021–2026</a:t>
            </a:r>
          </a:p>
          <a:p>
            <a:pPr>
              <a:spcAft>
                <a:spcPts val="400"/>
              </a:spcAft>
            </a:pPr>
            <a:r>
              <a:rPr sz="1500" b="0" i="0">
                <a:solidFill>
                  <a:srgbClr val="156082"/>
                </a:solidFill>
                <a:latin typeface="Calibri"/>
              </a:rPr>
              <a:t>walter@vdh-informatica.com</a:t>
            </a:r>
          </a:p>
          <a:p>
            <a:pPr>
              <a:spcAft>
                <a:spcPts val="400"/>
              </a:spcAft>
            </a:pPr>
            <a:r>
              <a:rPr sz="1500" b="0" i="0">
                <a:solidFill>
                  <a:srgbClr val="156082"/>
                </a:solidFill>
                <a:latin typeface="Calibri"/>
              </a:rPr>
              <a:t>rhapsody.blog   ·   autosar.blog</a:t>
            </a:r>
          </a:p>
        </p:txBody>
      </p:sp>
      <p:sp>
        <p:nvSpPr>
          <p:cNvPr id="5" name="Rounded Rectangle 4"/>
          <p:cNvSpPr/>
          <p:nvPr/>
        </p:nvSpPr>
        <p:spPr>
          <a:xfrm>
            <a:off x="7159752" y="2816352"/>
            <a:ext cx="4023360" cy="1664208"/>
          </a:xfrm>
          <a:prstGeom prst="roundRect">
            <a:avLst>
              <a:gd name="adj" fmla="val 6000"/>
            </a:avLst>
          </a:prstGeom>
          <a:solidFill>
            <a:srgbClr val="EEF3F6"/>
          </a:solidFill>
          <a:ln w="9525">
            <a:solidFill>
              <a:srgbClr val="C7D5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p:txBody>
      </p:sp>
      <p:sp>
        <p:nvSpPr>
          <p:cNvPr id="6" name="TextBox 5"/>
          <p:cNvSpPr txBox="1"/>
          <p:nvPr/>
        </p:nvSpPr>
        <p:spPr>
          <a:xfrm>
            <a:off x="7415783" y="2999232"/>
            <a:ext cx="3520440" cy="914400"/>
          </a:xfrm>
          <a:prstGeom prst="rect">
            <a:avLst/>
          </a:prstGeom>
          <a:noFill/>
        </p:spPr>
        <p:txBody>
          <a:bodyPr wrap="square" lIns="0" rIns="0" tIns="0" bIns="0" anchor="t">
            <a:spAutoFit/>
          </a:bodyPr>
          <a:lstStyle/>
          <a:p>
            <a:pPr algn="l">
              <a:lnSpc>
                <a:spcPct val="122000"/>
              </a:lnSpc>
            </a:pPr>
            <a:r>
              <a:rPr sz="1400" b="0" i="0">
                <a:solidFill>
                  <a:srgbClr val="0E2841"/>
                </a:solidFill>
                <a:latin typeface="Calibri"/>
              </a:rPr>
              <a:t>The live demo runs in the Development paviljoen — come and watch it there, straight after this session.</a:t>
            </a:r>
          </a:p>
        </p:txBody>
      </p:sp>
      <p:sp>
        <p:nvSpPr>
          <p:cNvPr id="7" name="TextBox 6"/>
          <p:cNvSpPr txBox="1"/>
          <p:nvPr/>
        </p:nvSpPr>
        <p:spPr>
          <a:xfrm>
            <a:off x="7415783" y="3986784"/>
            <a:ext cx="3520440" cy="274320"/>
          </a:xfrm>
          <a:prstGeom prst="rect">
            <a:avLst/>
          </a:prstGeom>
          <a:noFill/>
        </p:spPr>
        <p:txBody>
          <a:bodyPr wrap="square" lIns="0" rIns="0" tIns="0" bIns="0" anchor="t">
            <a:spAutoFit/>
          </a:bodyPr>
          <a:lstStyle/>
          <a:p>
            <a:pPr algn="l"/>
            <a:r>
              <a:rPr sz="1300" b="1" i="0">
                <a:solidFill>
                  <a:srgbClr val="156082"/>
                </a:solidFill>
                <a:latin typeface="Calibri"/>
              </a:rPr>
              <a:t>Recording: youtu.be/_50kUVFoPTc</a:t>
            </a:r>
          </a:p>
        </p:txBody>
      </p:sp>
    </p:spTree>
  </p:cSld>
  <p:clrMapOvr>
    <a:masterClrMapping/>
  </p:clrMapOvr>
</p:sld>
</file>

<file path=ppt/theme/theme1.xml><?xml version="1.0" encoding="utf-8"?>
<a:theme xmlns:a="http://schemas.openxmlformats.org/drawingml/2006/main" name="Titelpagin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_Spreker_WoTS 2026" id="{EF3E8C9D-2BD9-47F9-9DA0-197B501AB9E6}" vid="{17BB2D1B-75D5-4145-B772-E8D7EC5B027B}"/>
    </a:ext>
  </a:extLst>
</a:theme>
</file>

<file path=ppt/theme/theme2.xml><?xml version="1.0" encoding="utf-8"?>
<a:theme xmlns:a="http://schemas.openxmlformats.org/drawingml/2006/main" name="Inhoud">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_Spreker_WoTS 2026" id="{EF3E8C9D-2BD9-47F9-9DA0-197B501AB9E6}" vid="{496E5B67-F206-4B45-837E-ED73BEEC6C9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3c8fcf3-f03a-4083-b686-3ba993f29e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F11B099A7F4B449A321529EEDC297DA" ma:contentTypeVersion="10" ma:contentTypeDescription="Een nieuw document maken." ma:contentTypeScope="" ma:versionID="aebb470a118b6b73f197222e2fa43f5f">
  <xsd:schema xmlns:xsd="http://www.w3.org/2001/XMLSchema" xmlns:xs="http://www.w3.org/2001/XMLSchema" xmlns:p="http://schemas.microsoft.com/office/2006/metadata/properties" xmlns:ns3="53c8fcf3-f03a-4083-b686-3ba993f29e1f" targetNamespace="http://schemas.microsoft.com/office/2006/metadata/properties" ma:root="true" ma:fieldsID="b87584a1a301bde79f20e757e94a70b5" ns3:_="">
    <xsd:import namespace="53c8fcf3-f03a-4083-b686-3ba993f29e1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GenerationTime" minOccurs="0"/>
                <xsd:element ref="ns3:MediaServiceEventHashCode" minOccurs="0"/>
                <xsd:element ref="ns3:MediaServiceSystemTags" minOccurs="0"/>
                <xsd:element ref="ns3:MediaServiceOCR" minOccurs="0"/>
                <xsd:element ref="ns3:_activity"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c8fcf3-f03a-4083-b686-3ba993f29e1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_activity" ma:index="16" nillable="true" ma:displayName="_activity" ma:hidden="true" ma:internalName="_activity">
      <xsd:simpleType>
        <xsd:restriction base="dms:Note"/>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E1BE82-AA0B-48B2-9462-0F98C8AF30A7}">
  <ds:schemaRefs>
    <ds:schemaRef ds:uri="http://schemas.microsoft.com/office/2006/metadata/properties"/>
    <ds:schemaRef ds:uri="http://schemas.microsoft.com/office/infopath/2007/PartnerControls"/>
    <ds:schemaRef ds:uri="53c8fcf3-f03a-4083-b686-3ba993f29e1f"/>
  </ds:schemaRefs>
</ds:datastoreItem>
</file>

<file path=customXml/itemProps2.xml><?xml version="1.0" encoding="utf-8"?>
<ds:datastoreItem xmlns:ds="http://schemas.openxmlformats.org/officeDocument/2006/customXml" ds:itemID="{7C99A83F-E16F-4602-AF19-9D96298B15E5}">
  <ds:schemaRefs>
    <ds:schemaRef ds:uri="http://schemas.microsoft.com/sharepoint/v3/contenttype/forms"/>
  </ds:schemaRefs>
</ds:datastoreItem>
</file>

<file path=customXml/itemProps3.xml><?xml version="1.0" encoding="utf-8"?>
<ds:datastoreItem xmlns:ds="http://schemas.openxmlformats.org/officeDocument/2006/customXml" ds:itemID="{D6236791-5C1E-4B8F-AB2F-FEE9D0AD57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c8fcf3-f03a-4083-b686-3ba993f29e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42</TotalTime>
  <Words>0</Words>
  <Application>Microsoft Office PowerPoint</Application>
  <PresentationFormat>Breedbeeld</PresentationFormat>
  <Paragraphs>0</Paragraphs>
  <Slides>2</Slides>
  <Notes>0</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2</vt:i4>
      </vt:variant>
    </vt:vector>
  </HeadingPairs>
  <TitlesOfParts>
    <vt:vector size="7" baseType="lpstr">
      <vt:lpstr>Antenna Regular</vt:lpstr>
      <vt:lpstr>Aptos</vt:lpstr>
      <vt:lpstr>Arial</vt:lpstr>
      <vt:lpstr>Titelpagina</vt:lpstr>
      <vt:lpstr>Inhoud</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Myrthe Martens</dc:creator>
  <cp:lastModifiedBy>Renate Kleen</cp:lastModifiedBy>
  <cp:revision>5</cp:revision>
  <dcterms:created xsi:type="dcterms:W3CDTF">2026-07-13T13:47:49Z</dcterms:created>
  <dcterms:modified xsi:type="dcterms:W3CDTF">2026-07-14T12:45:42Z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0x0101003F11B099A7F4B449A321529EEDC297DA</vt:lpwstr>
  </property>
</Properties>
</file>